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18288000" cy="10287000"/>
  <p:notesSz cx="6858000" cy="9144000"/>
  <p:embeddedFontLst>
    <p:embeddedFont>
      <p:font typeface="Arial Bold" panose="020B0704020202020204" pitchFamily="34" charset="0"/>
      <p:regular r:id="rId22"/>
      <p:bold r:id="rId23"/>
    </p:embeddedFont>
    <p:embeddedFont>
      <p:font typeface="Arial Bold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5486" autoAdjust="0"/>
  </p:normalViewPr>
  <p:slideViewPr>
    <p:cSldViewPr>
      <p:cViewPr varScale="1">
        <p:scale>
          <a:sx n="42" d="100"/>
          <a:sy n="42" d="100"/>
        </p:scale>
        <p:origin x="73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olding" userId="65e2248b-6f1f-4aae-acd3-ace14800bebf" providerId="ADAL" clId="{F271D73C-0BA6-4826-8626-8F599E9B00D0}"/>
    <pc:docChg chg="modSld">
      <pc:chgData name="Phil Golding" userId="65e2248b-6f1f-4aae-acd3-ace14800bebf" providerId="ADAL" clId="{F271D73C-0BA6-4826-8626-8F599E9B00D0}" dt="2025-05-02T11:54:01.824" v="412" actId="6549"/>
      <pc:docMkLst>
        <pc:docMk/>
      </pc:docMkLst>
      <pc:sldChg chg="modSp mod">
        <pc:chgData name="Phil Golding" userId="65e2248b-6f1f-4aae-acd3-ace14800bebf" providerId="ADAL" clId="{F271D73C-0BA6-4826-8626-8F599E9B00D0}" dt="2025-05-02T11:13:42.887" v="1" actId="20577"/>
        <pc:sldMkLst>
          <pc:docMk/>
          <pc:sldMk cId="0" sldId="263"/>
        </pc:sldMkLst>
        <pc:spChg chg="mod">
          <ac:chgData name="Phil Golding" userId="65e2248b-6f1f-4aae-acd3-ace14800bebf" providerId="ADAL" clId="{F271D73C-0BA6-4826-8626-8F599E9B00D0}" dt="2025-05-02T11:13:42.887" v="1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Phil Golding" userId="65e2248b-6f1f-4aae-acd3-ace14800bebf" providerId="ADAL" clId="{F271D73C-0BA6-4826-8626-8F599E9B00D0}" dt="2025-05-02T11:51:50.841" v="95" actId="1036"/>
        <pc:sldMkLst>
          <pc:docMk/>
          <pc:sldMk cId="0" sldId="265"/>
        </pc:sldMkLst>
        <pc:spChg chg="mod">
          <ac:chgData name="Phil Golding" userId="65e2248b-6f1f-4aae-acd3-ace14800bebf" providerId="ADAL" clId="{F271D73C-0BA6-4826-8626-8F599E9B00D0}" dt="2025-05-02T11:51:45.306" v="93" actId="14100"/>
          <ac:spMkLst>
            <pc:docMk/>
            <pc:sldMk cId="0" sldId="265"/>
            <ac:spMk id="9" creationId="{00000000-0000-0000-0000-000000000000}"/>
          </ac:spMkLst>
        </pc:spChg>
        <pc:spChg chg="mod">
          <ac:chgData name="Phil Golding" userId="65e2248b-6f1f-4aae-acd3-ace14800bebf" providerId="ADAL" clId="{F271D73C-0BA6-4826-8626-8F599E9B00D0}" dt="2025-05-02T11:15:19.071" v="3" actId="6549"/>
          <ac:spMkLst>
            <pc:docMk/>
            <pc:sldMk cId="0" sldId="265"/>
            <ac:spMk id="15" creationId="{00000000-0000-0000-0000-000000000000}"/>
          </ac:spMkLst>
        </pc:spChg>
        <pc:spChg chg="mod">
          <ac:chgData name="Phil Golding" userId="65e2248b-6f1f-4aae-acd3-ace14800bebf" providerId="ADAL" clId="{F271D73C-0BA6-4826-8626-8F599E9B00D0}" dt="2025-05-02T11:51:35.642" v="91" actId="20577"/>
          <ac:spMkLst>
            <pc:docMk/>
            <pc:sldMk cId="0" sldId="265"/>
            <ac:spMk id="17" creationId="{00000000-0000-0000-0000-000000000000}"/>
          </ac:spMkLst>
        </pc:spChg>
        <pc:grpChg chg="mod">
          <ac:chgData name="Phil Golding" userId="65e2248b-6f1f-4aae-acd3-ace14800bebf" providerId="ADAL" clId="{F271D73C-0BA6-4826-8626-8F599E9B00D0}" dt="2025-05-02T11:51:50.841" v="95" actId="1036"/>
          <ac:grpSpMkLst>
            <pc:docMk/>
            <pc:sldMk cId="0" sldId="265"/>
            <ac:grpSpMk id="2" creationId="{00000000-0000-0000-0000-000000000000}"/>
          </ac:grpSpMkLst>
        </pc:grpChg>
        <pc:grpChg chg="mod">
          <ac:chgData name="Phil Golding" userId="65e2248b-6f1f-4aae-acd3-ace14800bebf" providerId="ADAL" clId="{F271D73C-0BA6-4826-8626-8F599E9B00D0}" dt="2025-05-02T11:51:50.841" v="95" actId="1036"/>
          <ac:grpSpMkLst>
            <pc:docMk/>
            <pc:sldMk cId="0" sldId="265"/>
            <ac:grpSpMk id="5" creationId="{00000000-0000-0000-0000-000000000000}"/>
          </ac:grpSpMkLst>
        </pc:grpChg>
        <pc:grpChg chg="mod">
          <ac:chgData name="Phil Golding" userId="65e2248b-6f1f-4aae-acd3-ace14800bebf" providerId="ADAL" clId="{F271D73C-0BA6-4826-8626-8F599E9B00D0}" dt="2025-05-02T11:51:50.841" v="95" actId="1036"/>
          <ac:grpSpMkLst>
            <pc:docMk/>
            <pc:sldMk cId="0" sldId="265"/>
            <ac:grpSpMk id="8" creationId="{00000000-0000-0000-0000-000000000000}"/>
          </ac:grpSpMkLst>
        </pc:grpChg>
      </pc:sldChg>
      <pc:sldChg chg="modSp mod">
        <pc:chgData name="Phil Golding" userId="65e2248b-6f1f-4aae-acd3-ace14800bebf" providerId="ADAL" clId="{F271D73C-0BA6-4826-8626-8F599E9B00D0}" dt="2025-05-02T11:52:15.006" v="122" actId="20577"/>
        <pc:sldMkLst>
          <pc:docMk/>
          <pc:sldMk cId="0" sldId="267"/>
        </pc:sldMkLst>
        <pc:spChg chg="mod">
          <ac:chgData name="Phil Golding" userId="65e2248b-6f1f-4aae-acd3-ace14800bebf" providerId="ADAL" clId="{F271D73C-0BA6-4826-8626-8F599E9B00D0}" dt="2025-05-02T11:52:15.006" v="122" actId="20577"/>
          <ac:spMkLst>
            <pc:docMk/>
            <pc:sldMk cId="0" sldId="267"/>
            <ac:spMk id="3" creationId="{00000000-0000-0000-0000-000000000000}"/>
          </ac:spMkLst>
        </pc:spChg>
      </pc:sldChg>
      <pc:sldChg chg="modNotesTx">
        <pc:chgData name="Phil Golding" userId="65e2248b-6f1f-4aae-acd3-ace14800bebf" providerId="ADAL" clId="{F271D73C-0BA6-4826-8626-8F599E9B00D0}" dt="2025-05-02T11:53:42.416" v="404" actId="20577"/>
        <pc:sldMkLst>
          <pc:docMk/>
          <pc:sldMk cId="0" sldId="269"/>
        </pc:sldMkLst>
      </pc:sldChg>
      <pc:sldChg chg="modSp mod modNotesTx">
        <pc:chgData name="Phil Golding" userId="65e2248b-6f1f-4aae-acd3-ace14800bebf" providerId="ADAL" clId="{F271D73C-0BA6-4826-8626-8F599E9B00D0}" dt="2025-05-02T11:54:01.824" v="412" actId="6549"/>
        <pc:sldMkLst>
          <pc:docMk/>
          <pc:sldMk cId="250066395" sldId="271"/>
        </pc:sldMkLst>
        <pc:spChg chg="mod">
          <ac:chgData name="Phil Golding" userId="65e2248b-6f1f-4aae-acd3-ace14800bebf" providerId="ADAL" clId="{F271D73C-0BA6-4826-8626-8F599E9B00D0}" dt="2025-05-02T11:54:01.824" v="412" actId="6549"/>
          <ac:spMkLst>
            <pc:docMk/>
            <pc:sldMk cId="250066395" sldId="271"/>
            <ac:spMk id="17" creationId="{8F10635D-871E-979F-E8C4-185163F997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67208-7927-498A-9310-BF88CEFBECA0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CF117-C309-47A0-8B61-FFF9DDE18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8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These are top tips from employers who are already offering industry placements. </a:t>
            </a:r>
          </a:p>
          <a:p>
            <a:r>
              <a:rPr lang="en-GB" dirty="0"/>
              <a:t>There is a link to more detail if you want to go into more detail about specifics that you think are relevant to your business.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2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The point of this exercise is to explore what is possible and what is needed to make things work for your organisation. </a:t>
            </a:r>
          </a:p>
          <a:p>
            <a:r>
              <a:rPr lang="en-GB" dirty="0"/>
              <a:t>It should be a fun exercise. You can also print off or share employer suggestions for each relevant T Level route.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31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This slide is useful if you want to talk to colleagues about what happens next. </a:t>
            </a:r>
          </a:p>
          <a:p>
            <a:r>
              <a:rPr lang="en-GB" dirty="0"/>
              <a:t>There are links to more detailed information if you want to explain choosing students or industry placement responsibilities for example. </a:t>
            </a:r>
          </a:p>
          <a:p>
            <a:r>
              <a:rPr lang="en-GB" dirty="0"/>
              <a:t>Plus, there is an example checklist to go through before students start.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5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Slides 14 and 15 are often only used for extended conversations where you have time and wish to go further than engaging teams.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04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7EC71-BA32-0F68-DD97-2A7F2D82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72E06D-044B-D323-68B9-C4FEC4449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8E886-2C38-3874-35F5-09736D42D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Slides 14 and 15 are often only used for extended conversations where you have time and wish to go further than engaging teams.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0F4BF-3936-8402-B771-1D1F7656D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09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GUIDANCE: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 are other facts you might use to complement the slide:</a:t>
            </a:r>
          </a:p>
          <a:p>
            <a:pPr marL="171450" indent="-1714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Introduced in 2020, T Levels are qualifications for students aged 16 to 19 in England who have finished their GCSEs. </a:t>
            </a:r>
          </a:p>
          <a:p>
            <a:pPr marL="171450" indent="-1714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Designed with employers, each T Level is equivalent to 3 A levels and helps young people develop the knowledge, attitude and practical skills to thrive in the workplace.</a:t>
            </a:r>
          </a:p>
          <a:p>
            <a:pPr marL="171450" indent="-1714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Level students spend 80% of the course in the classroom, learning the essential skills that your employees need. The other 20% is spent putting these skills into action. Some see it as a reversed apprenticeship model. </a:t>
            </a:r>
          </a:p>
          <a:p>
            <a:pPr marL="171450" indent="-17145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usually have good English and Maths grades and have chosen to study a T Level because they know which broad sector they want to work in and are keen to test themselves in a real workplace.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2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You may wish to elaborate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 IPs can be split over more than one employer and include project-based activities.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Although in theory, employers can choose the delivery model, we must be open minded about the structure, as placements will need to fit within the curriculum planning of a suitable school or college too.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That there are new flexibilities in place, of which more details can be found here: https://support.tlevels.gov.uk/hc/en-gb/articles/23005533084690-Updated-Industry-Placement-Delivery-Approaches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11 broad routes that employers can offer industry placements in are listed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may wish to research and mention employers in your industry that your delegates will have heard 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34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3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The point of this exercise is to explore the business case for industry placements and help colleagues consider all the possible benefits of getting involved. </a:t>
            </a:r>
          </a:p>
          <a:p>
            <a:r>
              <a:rPr lang="en-GB" dirty="0"/>
              <a:t>By taking each point in turn, different departments might identify different opportunities that can then be shared back to the group.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 </a:t>
            </a:r>
          </a:p>
          <a:p>
            <a:endParaRPr lang="en-GB" dirty="0"/>
          </a:p>
          <a:p>
            <a:r>
              <a:rPr lang="en-GB" dirty="0"/>
              <a:t>If you’re already working with a specific school or college and know what accreditation students will have before starting on placements it can be a good idea to mention it here. Whether that’s CSCS card in construction or Python Essentials in Digital or Word and Excel training for Business – it helps colleagues understand the relevant level students will come in 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470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GUIDANCE:</a:t>
            </a:r>
          </a:p>
          <a:p>
            <a:r>
              <a:rPr lang="en-GB" dirty="0"/>
              <a:t>There is likely to be objections to offering industry placements from some colleagues. </a:t>
            </a:r>
          </a:p>
          <a:p>
            <a:r>
              <a:rPr lang="en-GB" dirty="0"/>
              <a:t>This slide shows the most common barriers employers across England mention and how they overcome them. </a:t>
            </a:r>
          </a:p>
          <a:p>
            <a:r>
              <a:rPr lang="en-GB" dirty="0"/>
              <a:t>There are also worries about having under 18s in the workplace, but this is usually self-imposed rules that you might want to check before presenting. The school or college is on hand before, during and after to support you with safeguarding queries or concerns.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CF117-C309-47A0-8B61-FFF9DDE182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3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mployers.tlevels.gov.uk/hc/en-gb/articles/6253480731282-Dealing-with-challenges#anchor-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rs.tlevels.gov.uk/hc/en-gb/articles/4403442949266-Planning-industry-placement-projects-and-task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employers.tlevels.gov.uk/hc/en-gb/articles/4403450083346-Your-industry-placement-responsibiliti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mployers.tlevels.gov.uk/hc/en-gb/articles/4403450112530-Selecting-students-for-industry-placements" TargetMode="External"/><Relationship Id="rId5" Type="http://schemas.openxmlformats.org/officeDocument/2006/relationships/hyperlink" Target="https://employers.tlevels.gov.uk/hc/en-gb/articles/4403450084754-Are-we-ready-to-offer-industry-placements-Checklist-and-action-plan" TargetMode="External"/><Relationship Id="rId4" Type="http://schemas.openxmlformats.org/officeDocument/2006/relationships/hyperlink" Target="https://employers.tlevels.gov.uk/hc/en-gb/articles/4403442899346-Working-with-the-right-school-college-or-other-provide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vimeo.com/977849885" TargetMode="External"/><Relationship Id="rId1" Type="http://schemas.openxmlformats.org/officeDocument/2006/relationships/video" Target="https://www.youtube.com/watch?v=66tJaaEWcX8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shorts/IDsizUoFI9U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55212"/>
            <a:ext cx="16230600" cy="278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b="1" i="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MAKING INDUSTRY PLACEMENTS WORK FOR &lt;&lt;ORGANISATION&gt;&gt;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F32A-655B-3BE8-78BD-EF2D093F7D2A}"/>
              </a:ext>
            </a:extLst>
          </p:cNvPr>
          <p:cNvSpPr txBox="1"/>
          <p:nvPr/>
        </p:nvSpPr>
        <p:spPr>
          <a:xfrm>
            <a:off x="13944600" y="375368"/>
            <a:ext cx="7584647" cy="8586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NOTES - DELETE BEFORE PRESENTING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is a template slide deck that helps you to ‘make the case’ for industry placements with internal stakeholders in your organisation.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has been designed to support: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Department / Team Leads – helping them consider hosting students in their teams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Prospective Line Managers – helping them to create a supportive environment.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template aims to give you a start in putting your own presentation together. You can pick and mix slides or edit them entirely, it’s up to you. 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Branding has been kept to a minimum to allow you to apply your own logos, imagery and style.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may be further guidance within the notes section of each slide.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9156"/>
            <a:ext cx="16230600" cy="2081584"/>
            <a:chOff x="0" y="0"/>
            <a:chExt cx="4274726" cy="54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548236"/>
            </a:xfrm>
            <a:custGeom>
              <a:avLst/>
              <a:gdLst/>
              <a:ahLst/>
              <a:cxnLst/>
              <a:rect l="l" t="t" r="r" b="b"/>
              <a:pathLst>
                <a:path w="4274726" h="548236">
                  <a:moveTo>
                    <a:pt x="4071526" y="0"/>
                  </a:moveTo>
                  <a:cubicBezTo>
                    <a:pt x="4183750" y="0"/>
                    <a:pt x="4274726" y="122727"/>
                    <a:pt x="4274726" y="274118"/>
                  </a:cubicBezTo>
                  <a:cubicBezTo>
                    <a:pt x="4274726" y="425509"/>
                    <a:pt x="4183750" y="548236"/>
                    <a:pt x="4071526" y="548236"/>
                  </a:cubicBezTo>
                  <a:lnTo>
                    <a:pt x="203200" y="548236"/>
                  </a:lnTo>
                  <a:cubicBezTo>
                    <a:pt x="90976" y="548236"/>
                    <a:pt x="0" y="425509"/>
                    <a:pt x="0" y="274118"/>
                  </a:cubicBezTo>
                  <a:cubicBezTo>
                    <a:pt x="0" y="1227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274726" cy="653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36760"/>
            <a:ext cx="16230600" cy="2054969"/>
            <a:chOff x="0" y="0"/>
            <a:chExt cx="4274726" cy="541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541226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6617118"/>
            <a:ext cx="16230600" cy="3250782"/>
            <a:chOff x="0" y="-104775"/>
            <a:chExt cx="4274726" cy="646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487422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43050" y="2743591"/>
            <a:ext cx="1652714" cy="1652714"/>
          </a:xfrm>
          <a:custGeom>
            <a:avLst/>
            <a:gdLst/>
            <a:ahLst/>
            <a:cxnLst/>
            <a:rect l="l" t="t" r="r" b="b"/>
            <a:pathLst>
              <a:path w="1652714" h="1652714">
                <a:moveTo>
                  <a:pt x="0" y="0"/>
                </a:moveTo>
                <a:lnTo>
                  <a:pt x="1652714" y="0"/>
                </a:lnTo>
                <a:lnTo>
                  <a:pt x="1652714" y="1652714"/>
                </a:lnTo>
                <a:lnTo>
                  <a:pt x="0" y="1652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12755" y="5033002"/>
            <a:ext cx="1683009" cy="1683009"/>
          </a:xfrm>
          <a:custGeom>
            <a:avLst/>
            <a:gdLst/>
            <a:ahLst/>
            <a:cxnLst/>
            <a:rect l="l" t="t" r="r" b="b"/>
            <a:pathLst>
              <a:path w="1683009" h="1683009">
                <a:moveTo>
                  <a:pt x="0" y="0"/>
                </a:moveTo>
                <a:lnTo>
                  <a:pt x="1683009" y="0"/>
                </a:lnTo>
                <a:lnTo>
                  <a:pt x="1683009" y="1683008"/>
                </a:lnTo>
                <a:lnTo>
                  <a:pt x="0" y="1683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543050" y="7267069"/>
            <a:ext cx="1652714" cy="1732858"/>
          </a:xfrm>
          <a:custGeom>
            <a:avLst/>
            <a:gdLst/>
            <a:ahLst/>
            <a:cxnLst/>
            <a:rect l="l" t="t" r="r" b="b"/>
            <a:pathLst>
              <a:path w="1652714" h="1732858">
                <a:moveTo>
                  <a:pt x="0" y="0"/>
                </a:moveTo>
                <a:lnTo>
                  <a:pt x="1652714" y="0"/>
                </a:lnTo>
                <a:lnTo>
                  <a:pt x="1652714" y="1732859"/>
                </a:lnTo>
                <a:lnTo>
                  <a:pt x="0" y="17328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OVERCOMING BARRIERS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78328" y="2661885"/>
            <a:ext cx="11428313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meaningful work can unskilled students do?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be a project, research, tasks low on the to do list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it meaningful to the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 it adds value for all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 Level provider will help flesh out suitable tasks and projects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78328" y="4928227"/>
            <a:ext cx="12525282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How much with this cost and won’t my team lose productivity?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is the biggest cost. With careful planning we can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management time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cost of space and equipment when considering tasks students can do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Placements last long enough that students should improve productivity not reduce it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78328" y="7206054"/>
            <a:ext cx="13110332" cy="220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What if my line managers don’t want to support industry placements?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choose people to line manage students that are keen to be involved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 managers will need clear guidance on managing other priorities during placements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students is an excellent way to give staff line management experience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not have a peer-level buddy/mentor too, to take the pressure off the line manager?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08283" y="3318587"/>
            <a:ext cx="4851017" cy="4867461"/>
          </a:xfrm>
          <a:custGeom>
            <a:avLst/>
            <a:gdLst/>
            <a:ahLst/>
            <a:cxnLst/>
            <a:rect l="l" t="t" r="r" b="b"/>
            <a:pathLst>
              <a:path w="4851017" h="4867461">
                <a:moveTo>
                  <a:pt x="0" y="0"/>
                </a:moveTo>
                <a:lnTo>
                  <a:pt x="4851017" y="0"/>
                </a:lnTo>
                <a:lnTo>
                  <a:pt x="4851017" y="4867461"/>
                </a:lnTo>
                <a:lnTo>
                  <a:pt x="0" y="48674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16230600" cy="237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ADVICE FROM EMPLOYER WHO ALREADY OFFER PLACEMENTS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25124"/>
            <a:ext cx="10992248" cy="486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early, plan well (the T Level Provider can support planning)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real and meaningful work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Communicate to all staff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Embrace the skills and abilities that the students bring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 culture and employability skills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about the students that will best fit your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develop a person specification that highlights your required qualities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Involve new recruits or apprentices in the design and delivery of student induction to help engagement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first time you offer placement will be the hardest. After that, your planning and experience will make everything so much easier!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424105"/>
            <a:ext cx="16230600" cy="9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READ MORE ON THE </a:t>
            </a:r>
            <a:r>
              <a:rPr lang="en-US" sz="4999" b="1" i="1" u="sng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  <a:hlinkClick r:id="rId4" tooltip="https://employers.tlevels.gov.uk/hc/en-gb/articles/6253480731282-Dealing-with-challenges#anchor-3"/>
              </a:rPr>
              <a:t>T LEVELS</a:t>
            </a: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WEBSITE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27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72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EXERCISE: WHAT COULD YOUR TEAM POTENTIALLY OFFER?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79038"/>
            <a:ext cx="16230600" cy="529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list of tasks or projects that industry placement students could potentially do in your team. 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should consider:  </a:t>
            </a: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they learning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see what other employers suggest in each </a:t>
            </a:r>
            <a:r>
              <a:rPr lang="en-US" sz="25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 tooltip="https://employers.tlevels.gov.uk/hc/en-gb/articles/4403442949266-Planning-industry-placement-projects-and-tasks"/>
              </a:rPr>
              <a:t>T Level route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based on what the students are learning on their course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business benefit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what tasks or projects do you need doing in the day to day or what would tease out students’ suitability to progress into an entry-level role on completion of their T Level? 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management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what tasks or projects are simple to explain and don’t need too much overseeing? Shadowing or research might be examples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of placement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what would be easier for your team: to have a student in one or two days a week for six months to a year, or in blocks of several weeks at a time or a mixture of the two?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Equipment and space 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do you have spare equipment and space? Are some days better than others?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26521" y="2436089"/>
            <a:ext cx="5532779" cy="5542157"/>
          </a:xfrm>
          <a:custGeom>
            <a:avLst/>
            <a:gdLst/>
            <a:ahLst/>
            <a:cxnLst/>
            <a:rect l="l" t="t" r="r" b="b"/>
            <a:pathLst>
              <a:path w="5532779" h="5542157">
                <a:moveTo>
                  <a:pt x="0" y="0"/>
                </a:moveTo>
                <a:lnTo>
                  <a:pt x="5532779" y="0"/>
                </a:lnTo>
                <a:lnTo>
                  <a:pt x="5532779" y="5542157"/>
                </a:lnTo>
                <a:lnTo>
                  <a:pt x="0" y="5542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733425"/>
            <a:ext cx="16230600" cy="2788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SETTING UP PLACEMENTS </a:t>
            </a:r>
          </a:p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- NEXT STEPS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448163"/>
            <a:ext cx="8944573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a school or a college and check our tasks and projects are suitable</a:t>
            </a:r>
          </a:p>
          <a:p>
            <a:pPr algn="l">
              <a:lnSpc>
                <a:spcPts val="3500"/>
              </a:lnSpc>
            </a:pPr>
            <a:r>
              <a:rPr lang="en-US" sz="25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 tooltip="https://employers.tlevels.gov.uk/hc/en-gb/articles/4403442899346-Working-with-the-right-school-college-or-other-provider"/>
              </a:rPr>
              <a:t>Working with the right school or college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514751"/>
            <a:ext cx="16230600" cy="9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SEE THE </a:t>
            </a:r>
            <a:r>
              <a:rPr lang="en-US" sz="4999" b="1" i="1" u="sng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  <a:hlinkClick r:id="rId5" tooltip="https://employers.tlevels.gov.uk/hc/en-gb/articles/4403450084754-Are-we-ready-to-offer-industry-placements-Checklist-and-action-plan"/>
              </a:rPr>
              <a:t>CHECKLIST</a:t>
            </a: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 AND ACTION PLAN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254417"/>
            <a:ext cx="8676425" cy="91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 right student</a:t>
            </a:r>
          </a:p>
          <a:p>
            <a:pPr algn="l">
              <a:lnSpc>
                <a:spcPts val="3500"/>
              </a:lnSpc>
            </a:pPr>
            <a:r>
              <a:rPr lang="en-US" sz="25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 tooltip="https://employers.tlevels.gov.uk/hc/en-gb/articles/4403450112530-Selecting-students-for-industry-placements"/>
              </a:rPr>
              <a:t>How to interview, assess and choose the right student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622522"/>
            <a:ext cx="8676425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the individual placements e.g. agree dates, roles and responsibilities</a:t>
            </a:r>
          </a:p>
          <a:p>
            <a:pPr algn="l">
              <a:lnSpc>
                <a:spcPts val="3500"/>
              </a:lnSpc>
            </a:pPr>
            <a:r>
              <a:rPr lang="en-US" sz="25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 tooltip="https://employers.tlevels.gov.uk/hc/en-gb/articles/4403450083346-Your-industry-placement-responsibilities"/>
              </a:rPr>
              <a:t>Your industry placement responsibilities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29156"/>
            <a:ext cx="16230600" cy="2081584"/>
            <a:chOff x="0" y="0"/>
            <a:chExt cx="4274726" cy="548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548236"/>
            </a:xfrm>
            <a:custGeom>
              <a:avLst/>
              <a:gdLst/>
              <a:ahLst/>
              <a:cxnLst/>
              <a:rect l="l" t="t" r="r" b="b"/>
              <a:pathLst>
                <a:path w="4274726" h="548236">
                  <a:moveTo>
                    <a:pt x="4071526" y="0"/>
                  </a:moveTo>
                  <a:cubicBezTo>
                    <a:pt x="4183750" y="0"/>
                    <a:pt x="4274726" y="122727"/>
                    <a:pt x="4274726" y="274118"/>
                  </a:cubicBezTo>
                  <a:cubicBezTo>
                    <a:pt x="4274726" y="425509"/>
                    <a:pt x="4183750" y="548236"/>
                    <a:pt x="4071526" y="548236"/>
                  </a:cubicBezTo>
                  <a:lnTo>
                    <a:pt x="203200" y="548236"/>
                  </a:lnTo>
                  <a:cubicBezTo>
                    <a:pt x="90976" y="548236"/>
                    <a:pt x="0" y="425509"/>
                    <a:pt x="0" y="274118"/>
                  </a:cubicBezTo>
                  <a:cubicBezTo>
                    <a:pt x="0" y="1227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4274726" cy="653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836760"/>
            <a:ext cx="16230600" cy="2054969"/>
            <a:chOff x="0" y="0"/>
            <a:chExt cx="4274726" cy="5412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541226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144363"/>
            <a:ext cx="16230600" cy="2054969"/>
            <a:chOff x="0" y="0"/>
            <a:chExt cx="4274726" cy="5412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541226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43050" y="2871463"/>
            <a:ext cx="1653067" cy="1479495"/>
          </a:xfrm>
          <a:custGeom>
            <a:avLst/>
            <a:gdLst/>
            <a:ahLst/>
            <a:cxnLst/>
            <a:rect l="l" t="t" r="r" b="b"/>
            <a:pathLst>
              <a:path w="1653067" h="1479495">
                <a:moveTo>
                  <a:pt x="0" y="0"/>
                </a:moveTo>
                <a:lnTo>
                  <a:pt x="1653067" y="0"/>
                </a:lnTo>
                <a:lnTo>
                  <a:pt x="1653067" y="1479494"/>
                </a:lnTo>
                <a:lnTo>
                  <a:pt x="0" y="1479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661281" y="5072752"/>
            <a:ext cx="1534836" cy="1582985"/>
          </a:xfrm>
          <a:custGeom>
            <a:avLst/>
            <a:gdLst/>
            <a:ahLst/>
            <a:cxnLst/>
            <a:rect l="l" t="t" r="r" b="b"/>
            <a:pathLst>
              <a:path w="1534836" h="1582985">
                <a:moveTo>
                  <a:pt x="0" y="0"/>
                </a:moveTo>
                <a:lnTo>
                  <a:pt x="1534836" y="0"/>
                </a:lnTo>
                <a:lnTo>
                  <a:pt x="1534836" y="1582985"/>
                </a:lnTo>
                <a:lnTo>
                  <a:pt x="0" y="1582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661281" y="7446174"/>
            <a:ext cx="1786273" cy="1451347"/>
          </a:xfrm>
          <a:custGeom>
            <a:avLst/>
            <a:gdLst/>
            <a:ahLst/>
            <a:cxnLst/>
            <a:rect l="l" t="t" r="r" b="b"/>
            <a:pathLst>
              <a:path w="1786273" h="1451347">
                <a:moveTo>
                  <a:pt x="0" y="0"/>
                </a:moveTo>
                <a:lnTo>
                  <a:pt x="1786272" y="0"/>
                </a:lnTo>
                <a:lnTo>
                  <a:pt x="1786272" y="1451347"/>
                </a:lnTo>
                <a:lnTo>
                  <a:pt x="0" y="1451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1028700" y="733425"/>
            <a:ext cx="16230600" cy="140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72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SETTLING IN STUDENTS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78328" y="2661885"/>
            <a:ext cx="11428313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Prepare to be a supportive line manager and/or mentor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could be a student’s first taste of work - smile and help them settle in 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you have a clear idea of what tasks and projects they’ll do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an eye on their workload and check in periodically to see if they are ok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78328" y="4928227"/>
            <a:ext cx="13110332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Give a clear induction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back to basics around mobile phone use, breaks and even asking to go to the toilet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questions - they might be nervous at first so check they understand things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 extra attention to health and safety and safeguarding requirements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78328" y="7206054"/>
            <a:ext cx="13110332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Give regular feedback to students and the school or college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students are doing things that are inappropriate say so and see if things improve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plenty of praise when they have done a good job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the school or college feedback too so they can help you where necessary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ACA1-49BB-CD23-395A-745F457D1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352975-2B00-1577-A17B-D10894340619}"/>
              </a:ext>
            </a:extLst>
          </p:cNvPr>
          <p:cNvGrpSpPr/>
          <p:nvPr/>
        </p:nvGrpSpPr>
        <p:grpSpPr>
          <a:xfrm>
            <a:off x="1028700" y="2529156"/>
            <a:ext cx="16230600" cy="2081584"/>
            <a:chOff x="0" y="0"/>
            <a:chExt cx="4274726" cy="54823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DF0213-966D-EB07-8B0B-436ABE12FCD1}"/>
                </a:ext>
              </a:extLst>
            </p:cNvPr>
            <p:cNvSpPr/>
            <p:nvPr/>
          </p:nvSpPr>
          <p:spPr>
            <a:xfrm>
              <a:off x="0" y="0"/>
              <a:ext cx="4274726" cy="548236"/>
            </a:xfrm>
            <a:custGeom>
              <a:avLst/>
              <a:gdLst/>
              <a:ahLst/>
              <a:cxnLst/>
              <a:rect l="l" t="t" r="r" b="b"/>
              <a:pathLst>
                <a:path w="4274726" h="548236">
                  <a:moveTo>
                    <a:pt x="4071526" y="0"/>
                  </a:moveTo>
                  <a:cubicBezTo>
                    <a:pt x="4183750" y="0"/>
                    <a:pt x="4274726" y="122727"/>
                    <a:pt x="4274726" y="274118"/>
                  </a:cubicBezTo>
                  <a:cubicBezTo>
                    <a:pt x="4274726" y="425509"/>
                    <a:pt x="4183750" y="548236"/>
                    <a:pt x="4071526" y="548236"/>
                  </a:cubicBezTo>
                  <a:lnTo>
                    <a:pt x="203200" y="548236"/>
                  </a:lnTo>
                  <a:cubicBezTo>
                    <a:pt x="90976" y="548236"/>
                    <a:pt x="0" y="425509"/>
                    <a:pt x="0" y="274118"/>
                  </a:cubicBezTo>
                  <a:cubicBezTo>
                    <a:pt x="0" y="12272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0D56CDB-432B-32B0-21D5-A05FAD0ACB47}"/>
                </a:ext>
              </a:extLst>
            </p:cNvPr>
            <p:cNvSpPr txBox="1"/>
            <p:nvPr/>
          </p:nvSpPr>
          <p:spPr>
            <a:xfrm>
              <a:off x="0" y="-104775"/>
              <a:ext cx="4274726" cy="6530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20898B0-B9A5-7D5D-8466-8CE6F4F6F041}"/>
              </a:ext>
            </a:extLst>
          </p:cNvPr>
          <p:cNvGrpSpPr/>
          <p:nvPr/>
        </p:nvGrpSpPr>
        <p:grpSpPr>
          <a:xfrm>
            <a:off x="1028700" y="4836760"/>
            <a:ext cx="16230600" cy="2054969"/>
            <a:chOff x="0" y="0"/>
            <a:chExt cx="4274726" cy="54122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83B50C1-6FB3-1B8D-ED62-39A00FA80CF0}"/>
                </a:ext>
              </a:extLst>
            </p:cNvPr>
            <p:cNvSpPr/>
            <p:nvPr/>
          </p:nvSpPr>
          <p:spPr>
            <a:xfrm>
              <a:off x="0" y="0"/>
              <a:ext cx="4274726" cy="541226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4BA544C-C03D-1158-0E49-4D8364506590}"/>
                </a:ext>
              </a:extLst>
            </p:cNvPr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71DBEAC1-2F7C-8883-314E-BDE53C4477D2}"/>
              </a:ext>
            </a:extLst>
          </p:cNvPr>
          <p:cNvGrpSpPr/>
          <p:nvPr/>
        </p:nvGrpSpPr>
        <p:grpSpPr>
          <a:xfrm>
            <a:off x="1028700" y="7144363"/>
            <a:ext cx="16230600" cy="2054969"/>
            <a:chOff x="0" y="0"/>
            <a:chExt cx="4274726" cy="54122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12F482F-DD18-55D2-3FA0-63C0BCC9924F}"/>
                </a:ext>
              </a:extLst>
            </p:cNvPr>
            <p:cNvSpPr/>
            <p:nvPr/>
          </p:nvSpPr>
          <p:spPr>
            <a:xfrm>
              <a:off x="0" y="0"/>
              <a:ext cx="4274726" cy="541226"/>
            </a:xfrm>
            <a:custGeom>
              <a:avLst/>
              <a:gdLst/>
              <a:ahLst/>
              <a:cxnLst/>
              <a:rect l="l" t="t" r="r" b="b"/>
              <a:pathLst>
                <a:path w="4274726" h="541226">
                  <a:moveTo>
                    <a:pt x="4071526" y="0"/>
                  </a:moveTo>
                  <a:cubicBezTo>
                    <a:pt x="4183750" y="0"/>
                    <a:pt x="4274726" y="121158"/>
                    <a:pt x="4274726" y="270613"/>
                  </a:cubicBezTo>
                  <a:cubicBezTo>
                    <a:pt x="4274726" y="420069"/>
                    <a:pt x="4183750" y="541226"/>
                    <a:pt x="4071526" y="541226"/>
                  </a:cubicBezTo>
                  <a:lnTo>
                    <a:pt x="203200" y="541226"/>
                  </a:lnTo>
                  <a:cubicBezTo>
                    <a:pt x="90976" y="541226"/>
                    <a:pt x="0" y="420069"/>
                    <a:pt x="0" y="270613"/>
                  </a:cubicBezTo>
                  <a:cubicBezTo>
                    <a:pt x="0" y="12115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5C2A">
                <a:alpha val="29804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EDBCE60-5A77-31AF-A75C-AB26E229E9AB}"/>
                </a:ext>
              </a:extLst>
            </p:cNvPr>
            <p:cNvSpPr txBox="1"/>
            <p:nvPr/>
          </p:nvSpPr>
          <p:spPr>
            <a:xfrm>
              <a:off x="0" y="-104775"/>
              <a:ext cx="4274726" cy="64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2760192-EB4B-F874-3B40-8FA1DFD1704B}"/>
              </a:ext>
            </a:extLst>
          </p:cNvPr>
          <p:cNvSpPr/>
          <p:nvPr/>
        </p:nvSpPr>
        <p:spPr>
          <a:xfrm>
            <a:off x="1543050" y="2871463"/>
            <a:ext cx="1653067" cy="1479495"/>
          </a:xfrm>
          <a:custGeom>
            <a:avLst/>
            <a:gdLst/>
            <a:ahLst/>
            <a:cxnLst/>
            <a:rect l="l" t="t" r="r" b="b"/>
            <a:pathLst>
              <a:path w="1653067" h="1479495">
                <a:moveTo>
                  <a:pt x="0" y="0"/>
                </a:moveTo>
                <a:lnTo>
                  <a:pt x="1653067" y="0"/>
                </a:lnTo>
                <a:lnTo>
                  <a:pt x="1653067" y="1479494"/>
                </a:lnTo>
                <a:lnTo>
                  <a:pt x="0" y="1479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398AE0D-7302-073C-3879-1A1FB1D5E6AB}"/>
              </a:ext>
            </a:extLst>
          </p:cNvPr>
          <p:cNvSpPr/>
          <p:nvPr/>
        </p:nvSpPr>
        <p:spPr>
          <a:xfrm>
            <a:off x="1661281" y="5072752"/>
            <a:ext cx="1534836" cy="1582985"/>
          </a:xfrm>
          <a:custGeom>
            <a:avLst/>
            <a:gdLst/>
            <a:ahLst/>
            <a:cxnLst/>
            <a:rect l="l" t="t" r="r" b="b"/>
            <a:pathLst>
              <a:path w="1534836" h="1582985">
                <a:moveTo>
                  <a:pt x="0" y="0"/>
                </a:moveTo>
                <a:lnTo>
                  <a:pt x="1534836" y="0"/>
                </a:lnTo>
                <a:lnTo>
                  <a:pt x="1534836" y="1582985"/>
                </a:lnTo>
                <a:lnTo>
                  <a:pt x="0" y="1582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584A9D8-357E-661E-45BD-6DDD1082C857}"/>
              </a:ext>
            </a:extLst>
          </p:cNvPr>
          <p:cNvSpPr/>
          <p:nvPr/>
        </p:nvSpPr>
        <p:spPr>
          <a:xfrm>
            <a:off x="1661281" y="7446174"/>
            <a:ext cx="1786273" cy="1451347"/>
          </a:xfrm>
          <a:custGeom>
            <a:avLst/>
            <a:gdLst/>
            <a:ahLst/>
            <a:cxnLst/>
            <a:rect l="l" t="t" r="r" b="b"/>
            <a:pathLst>
              <a:path w="1786273" h="1451347">
                <a:moveTo>
                  <a:pt x="0" y="0"/>
                </a:moveTo>
                <a:lnTo>
                  <a:pt x="1786272" y="0"/>
                </a:lnTo>
                <a:lnTo>
                  <a:pt x="1786272" y="1451347"/>
                </a:lnTo>
                <a:lnTo>
                  <a:pt x="0" y="14513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3CA0803-E1AB-2FAB-2F83-E49375BDBF84}"/>
              </a:ext>
            </a:extLst>
          </p:cNvPr>
          <p:cNvSpPr txBox="1"/>
          <p:nvPr/>
        </p:nvSpPr>
        <p:spPr>
          <a:xfrm>
            <a:off x="1028700" y="733425"/>
            <a:ext cx="16230600" cy="1237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7299" b="1" i="1" dirty="0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PROGRESSING STUDENTS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4E22211-5C51-21C7-E4A3-C918F67BA012}"/>
              </a:ext>
            </a:extLst>
          </p:cNvPr>
          <p:cNvSpPr txBox="1"/>
          <p:nvPr/>
        </p:nvSpPr>
        <p:spPr>
          <a:xfrm>
            <a:off x="3978328" y="2661885"/>
            <a:ext cx="12766622" cy="1756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Entry-level role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can be offered roles in our  business to start after their T Level studies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can’t wait that long, paid part-time work is also an option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is less recruitment risk, because we have seen first-hand the student’s aptitude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3CC3E0B-6361-7BD9-E794-BCE0BE62697B}"/>
              </a:ext>
            </a:extLst>
          </p:cNvPr>
          <p:cNvSpPr txBox="1"/>
          <p:nvPr/>
        </p:nvSpPr>
        <p:spPr>
          <a:xfrm>
            <a:off x="3978328" y="4928227"/>
            <a:ext cx="13110332" cy="175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Internship and graduate </a:t>
            </a:r>
            <a:r>
              <a:rPr lang="en-US" sz="2500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programmes</a:t>
            </a:r>
            <a:endParaRPr lang="en-US" sz="25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Industry placements can act as a great feeder for internships or graduate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endParaRPr lang="en-US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students are going on to Higher Education, consider a year in industry with you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Supported internships can also work for students with special educational needs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F10635D-871E-979F-E8C4-185163F99790}"/>
              </a:ext>
            </a:extLst>
          </p:cNvPr>
          <p:cNvSpPr txBox="1"/>
          <p:nvPr/>
        </p:nvSpPr>
        <p:spPr>
          <a:xfrm>
            <a:off x="3978328" y="7206054"/>
            <a:ext cx="13110332" cy="175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Apprenticeships and Degree-Apprenticeships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could look to further enhance someone’s ability on-the-job by offering formal apprenticeship training as a next step. Offering a degree apprenticeship in particular could entice a student to continue with us as they receive a ‘debt-free’ degree. </a:t>
            </a:r>
          </a:p>
        </p:txBody>
      </p:sp>
    </p:spTree>
    <p:extLst>
      <p:ext uri="{BB962C8B-B14F-4D97-AF65-F5344CB8AC3E}">
        <p14:creationId xmlns:p14="http://schemas.microsoft.com/office/powerpoint/2010/main" val="25006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55212"/>
            <a:ext cx="16230600" cy="413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 b="1" i="1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THANK YOU FOR YOUR TIME</a:t>
            </a:r>
          </a:p>
          <a:p>
            <a:pPr algn="ctr">
              <a:lnSpc>
                <a:spcPts val="10639"/>
              </a:lnSpc>
            </a:pPr>
            <a:endParaRPr lang="en-US" sz="7599" b="1" i="1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ctr">
              <a:lnSpc>
                <a:spcPts val="10639"/>
              </a:lnSpc>
            </a:pPr>
            <a:r>
              <a:rPr lang="en-US" sz="7599" b="1" i="1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941336"/>
            <a:ext cx="3557235" cy="3093845"/>
          </a:xfrm>
          <a:custGeom>
            <a:avLst/>
            <a:gdLst/>
            <a:ahLst/>
            <a:cxnLst/>
            <a:rect l="l" t="t" r="r" b="b"/>
            <a:pathLst>
              <a:path w="3557235" h="3093845">
                <a:moveTo>
                  <a:pt x="0" y="0"/>
                </a:moveTo>
                <a:lnTo>
                  <a:pt x="3557235" y="0"/>
                </a:lnTo>
                <a:lnTo>
                  <a:pt x="3557235" y="3093845"/>
                </a:lnTo>
                <a:lnTo>
                  <a:pt x="0" y="30938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228" t="-127311" r="-4847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5253155" y="3023212"/>
            <a:ext cx="3557235" cy="3103688"/>
          </a:xfrm>
          <a:custGeom>
            <a:avLst/>
            <a:gdLst/>
            <a:ahLst/>
            <a:cxnLst/>
            <a:rect l="l" t="t" r="r" b="b"/>
            <a:pathLst>
              <a:path w="3557235" h="3103688">
                <a:moveTo>
                  <a:pt x="0" y="0"/>
                </a:moveTo>
                <a:lnTo>
                  <a:pt x="3557235" y="0"/>
                </a:lnTo>
                <a:lnTo>
                  <a:pt x="3557235" y="3103688"/>
                </a:lnTo>
                <a:lnTo>
                  <a:pt x="0" y="3103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3703158" y="3330024"/>
            <a:ext cx="3557235" cy="2796876"/>
          </a:xfrm>
          <a:custGeom>
            <a:avLst/>
            <a:gdLst/>
            <a:ahLst/>
            <a:cxnLst/>
            <a:rect l="l" t="t" r="r" b="b"/>
            <a:pathLst>
              <a:path w="3557235" h="2796876">
                <a:moveTo>
                  <a:pt x="0" y="0"/>
                </a:moveTo>
                <a:lnTo>
                  <a:pt x="3557235" y="0"/>
                </a:lnTo>
                <a:lnTo>
                  <a:pt x="3557235" y="2796876"/>
                </a:lnTo>
                <a:lnTo>
                  <a:pt x="0" y="2796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982002" y="2941336"/>
            <a:ext cx="2548451" cy="3185564"/>
          </a:xfrm>
          <a:custGeom>
            <a:avLst/>
            <a:gdLst/>
            <a:ahLst/>
            <a:cxnLst/>
            <a:rect l="l" t="t" r="r" b="b"/>
            <a:pathLst>
              <a:path w="2548451" h="3185564">
                <a:moveTo>
                  <a:pt x="0" y="0"/>
                </a:moveTo>
                <a:lnTo>
                  <a:pt x="2548451" y="0"/>
                </a:lnTo>
                <a:lnTo>
                  <a:pt x="2548451" y="3185564"/>
                </a:lnTo>
                <a:lnTo>
                  <a:pt x="0" y="318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SESSION AIMS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659982"/>
            <a:ext cx="3557235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what T Levels and Industry Placements are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53155" y="6659982"/>
            <a:ext cx="3557235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the opportunities industry placements could support our business with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77610" y="6659982"/>
            <a:ext cx="3557235" cy="1756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specific tasks and projects industry placement students could do in your team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02065" y="6659982"/>
            <a:ext cx="3557235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practicalities of implementing industry placements successfully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74666" y="2681770"/>
            <a:ext cx="6684634" cy="5557265"/>
          </a:xfrm>
          <a:custGeom>
            <a:avLst/>
            <a:gdLst/>
            <a:ahLst/>
            <a:cxnLst/>
            <a:rect l="l" t="t" r="r" b="b"/>
            <a:pathLst>
              <a:path w="6684634" h="5557265">
                <a:moveTo>
                  <a:pt x="0" y="0"/>
                </a:moveTo>
                <a:lnTo>
                  <a:pt x="6684634" y="0"/>
                </a:lnTo>
                <a:lnTo>
                  <a:pt x="6684634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WHAT ARE T LEVELS?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25104"/>
            <a:ext cx="9139589" cy="575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students aged 16 to 19 in England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Designed with employers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T Level is equivalent in size to 3 A Levels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young people develop the knowledge, attitude and practical skills to thrive in the workplace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Leve students spend 80% of the course in a classroom and 20% with an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like ours, on a meaningful industry placement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INDUSTRY PLACEMENTS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529156"/>
            <a:ext cx="16230600" cy="2054969"/>
            <a:chOff x="0" y="0"/>
            <a:chExt cx="21640800" cy="273995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1640800" cy="2739959"/>
              <a:chOff x="0" y="0"/>
              <a:chExt cx="4274726" cy="5412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541226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541226">
                    <a:moveTo>
                      <a:pt x="4071526" y="0"/>
                    </a:moveTo>
                    <a:cubicBezTo>
                      <a:pt x="4183750" y="0"/>
                      <a:pt x="4274726" y="121158"/>
                      <a:pt x="4274726" y="270613"/>
                    </a:cubicBezTo>
                    <a:cubicBezTo>
                      <a:pt x="4274726" y="420069"/>
                      <a:pt x="4183750" y="541226"/>
                      <a:pt x="4071526" y="541226"/>
                    </a:cubicBezTo>
                    <a:lnTo>
                      <a:pt x="203200" y="541226"/>
                    </a:lnTo>
                    <a:cubicBezTo>
                      <a:pt x="90976" y="541226"/>
                      <a:pt x="0" y="420069"/>
                      <a:pt x="0" y="270613"/>
                    </a:cubicBezTo>
                    <a:cubicBezTo>
                      <a:pt x="0" y="12115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5C2A">
                  <a:alpha val="2980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04775"/>
                <a:ext cx="4274726" cy="6460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685800" y="239659"/>
              <a:ext cx="2204089" cy="2201334"/>
            </a:xfrm>
            <a:custGeom>
              <a:avLst/>
              <a:gdLst/>
              <a:ahLst/>
              <a:cxnLst/>
              <a:rect l="l" t="t" r="r" b="b"/>
              <a:pathLst>
                <a:path w="2204089" h="2201334">
                  <a:moveTo>
                    <a:pt x="0" y="0"/>
                  </a:moveTo>
                  <a:lnTo>
                    <a:pt x="2204089" y="0"/>
                  </a:lnTo>
                  <a:lnTo>
                    <a:pt x="2204089" y="2201333"/>
                  </a:lnTo>
                  <a:lnTo>
                    <a:pt x="0" y="220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932838" y="693684"/>
              <a:ext cx="15237750" cy="1188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minimum of 315 hours (approximately 45 days) but can be split over more than one employer and </a:t>
              </a:r>
              <a:r>
                <a:rPr lang="en-US" sz="2500" i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potentially</a:t>
              </a:r>
              <a:r>
                <a:rPr lang="en-US" sz="2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delivered in blocks, day release or a mixture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4836760"/>
            <a:ext cx="16230600" cy="2054969"/>
            <a:chOff x="0" y="0"/>
            <a:chExt cx="21640800" cy="273995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1640800" cy="2739959"/>
              <a:chOff x="0" y="0"/>
              <a:chExt cx="4274726" cy="54122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274726" cy="541226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541226">
                    <a:moveTo>
                      <a:pt x="4071526" y="0"/>
                    </a:moveTo>
                    <a:cubicBezTo>
                      <a:pt x="4183750" y="0"/>
                      <a:pt x="4274726" y="121158"/>
                      <a:pt x="4274726" y="270613"/>
                    </a:cubicBezTo>
                    <a:cubicBezTo>
                      <a:pt x="4274726" y="420069"/>
                      <a:pt x="4183750" y="541226"/>
                      <a:pt x="4071526" y="541226"/>
                    </a:cubicBezTo>
                    <a:lnTo>
                      <a:pt x="203200" y="541226"/>
                    </a:lnTo>
                    <a:cubicBezTo>
                      <a:pt x="90976" y="541226"/>
                      <a:pt x="0" y="420069"/>
                      <a:pt x="0" y="270613"/>
                    </a:cubicBezTo>
                    <a:cubicBezTo>
                      <a:pt x="0" y="12115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5C2A">
                  <a:alpha val="2980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04775"/>
                <a:ext cx="4274726" cy="6460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685800" y="383650"/>
              <a:ext cx="2204089" cy="1972660"/>
            </a:xfrm>
            <a:custGeom>
              <a:avLst/>
              <a:gdLst/>
              <a:ahLst/>
              <a:cxnLst/>
              <a:rect l="l" t="t" r="r" b="b"/>
              <a:pathLst>
                <a:path w="2204089" h="1972660">
                  <a:moveTo>
                    <a:pt x="0" y="0"/>
                  </a:moveTo>
                  <a:lnTo>
                    <a:pt x="2204089" y="0"/>
                  </a:lnTo>
                  <a:lnTo>
                    <a:pt x="2204089" y="1972659"/>
                  </a:lnTo>
                  <a:lnTo>
                    <a:pt x="0" y="1972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932838" y="723338"/>
              <a:ext cx="15237750" cy="1188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unique opportunity to help develop new talent in your industry and get young people work-ready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144363"/>
            <a:ext cx="16230600" cy="2054969"/>
            <a:chOff x="0" y="0"/>
            <a:chExt cx="21640800" cy="2739959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1640800" cy="2739959"/>
              <a:chOff x="0" y="0"/>
              <a:chExt cx="4274726" cy="54122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274726" cy="541226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541226">
                    <a:moveTo>
                      <a:pt x="4071526" y="0"/>
                    </a:moveTo>
                    <a:cubicBezTo>
                      <a:pt x="4183750" y="0"/>
                      <a:pt x="4274726" y="121158"/>
                      <a:pt x="4274726" y="270613"/>
                    </a:cubicBezTo>
                    <a:cubicBezTo>
                      <a:pt x="4274726" y="420069"/>
                      <a:pt x="4183750" y="541226"/>
                      <a:pt x="4071526" y="541226"/>
                    </a:cubicBezTo>
                    <a:lnTo>
                      <a:pt x="203200" y="541226"/>
                    </a:lnTo>
                    <a:cubicBezTo>
                      <a:pt x="90976" y="541226"/>
                      <a:pt x="0" y="420069"/>
                      <a:pt x="0" y="270613"/>
                    </a:cubicBezTo>
                    <a:cubicBezTo>
                      <a:pt x="0" y="121158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5C2A">
                  <a:alpha val="29804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04775"/>
                <a:ext cx="4274726" cy="64600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685800" y="502758"/>
              <a:ext cx="2204089" cy="1845924"/>
            </a:xfrm>
            <a:custGeom>
              <a:avLst/>
              <a:gdLst/>
              <a:ahLst/>
              <a:cxnLst/>
              <a:rect l="l" t="t" r="r" b="b"/>
              <a:pathLst>
                <a:path w="2204089" h="1845924">
                  <a:moveTo>
                    <a:pt x="0" y="0"/>
                  </a:moveTo>
                  <a:lnTo>
                    <a:pt x="2204089" y="0"/>
                  </a:lnTo>
                  <a:lnTo>
                    <a:pt x="2204089" y="1845925"/>
                  </a:lnTo>
                  <a:lnTo>
                    <a:pt x="0" y="1845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32838" y="779079"/>
              <a:ext cx="15237750" cy="1188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Opportunity for young people to put their learning, knowledge and skills into practice in a real workplace environment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100s OF EMPLOYERS INVOLVED</a:t>
            </a:r>
          </a:p>
        </p:txBody>
      </p:sp>
      <p:sp>
        <p:nvSpPr>
          <p:cNvPr id="3" name="Freeform 3"/>
          <p:cNvSpPr/>
          <p:nvPr/>
        </p:nvSpPr>
        <p:spPr>
          <a:xfrm>
            <a:off x="14798921" y="2068291"/>
            <a:ext cx="2460379" cy="2460379"/>
          </a:xfrm>
          <a:custGeom>
            <a:avLst/>
            <a:gdLst/>
            <a:ahLst/>
            <a:cxnLst/>
            <a:rect l="l" t="t" r="r" b="b"/>
            <a:pathLst>
              <a:path w="2460379" h="2460379">
                <a:moveTo>
                  <a:pt x="0" y="0"/>
                </a:moveTo>
                <a:lnTo>
                  <a:pt x="2460379" y="0"/>
                </a:lnTo>
                <a:lnTo>
                  <a:pt x="2460379" y="2460379"/>
                </a:lnTo>
                <a:lnTo>
                  <a:pt x="0" y="24603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125206" y="2178688"/>
            <a:ext cx="4479173" cy="2239587"/>
          </a:xfrm>
          <a:custGeom>
            <a:avLst/>
            <a:gdLst/>
            <a:ahLst/>
            <a:cxnLst/>
            <a:rect l="l" t="t" r="r" b="b"/>
            <a:pathLst>
              <a:path w="4479173" h="2239587">
                <a:moveTo>
                  <a:pt x="0" y="0"/>
                </a:moveTo>
                <a:lnTo>
                  <a:pt x="4479173" y="0"/>
                </a:lnTo>
                <a:lnTo>
                  <a:pt x="4479173" y="2239586"/>
                </a:lnTo>
                <a:lnTo>
                  <a:pt x="0" y="2239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2567979"/>
            <a:ext cx="9139589" cy="5880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Agriculture, Environment and Animal Care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and Administration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Catering and Hospitality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 and Design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and Early Years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Engineering and Manufacturing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Health and Science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Legal, Finance and Accounting</a:t>
            </a:r>
          </a:p>
          <a:p>
            <a:pPr marL="539756" lvl="1" indent="-269878" algn="l">
              <a:lnSpc>
                <a:spcPts val="42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Sales, Marketing and Procurement</a:t>
            </a:r>
          </a:p>
        </p:txBody>
      </p:sp>
      <p:sp>
        <p:nvSpPr>
          <p:cNvPr id="6" name="Freeform 6"/>
          <p:cNvSpPr/>
          <p:nvPr/>
        </p:nvSpPr>
        <p:spPr>
          <a:xfrm>
            <a:off x="13611670" y="4852520"/>
            <a:ext cx="2822102" cy="1143231"/>
          </a:xfrm>
          <a:custGeom>
            <a:avLst/>
            <a:gdLst/>
            <a:ahLst/>
            <a:cxnLst/>
            <a:rect l="l" t="t" r="r" b="b"/>
            <a:pathLst>
              <a:path w="2822102" h="1143231">
                <a:moveTo>
                  <a:pt x="0" y="0"/>
                </a:moveTo>
                <a:lnTo>
                  <a:pt x="2822102" y="0"/>
                </a:lnTo>
                <a:lnTo>
                  <a:pt x="2822102" y="1143231"/>
                </a:lnTo>
                <a:lnTo>
                  <a:pt x="0" y="11432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348600" y="2504303"/>
            <a:ext cx="2823743" cy="1588356"/>
          </a:xfrm>
          <a:custGeom>
            <a:avLst/>
            <a:gdLst/>
            <a:ahLst/>
            <a:cxnLst/>
            <a:rect l="l" t="t" r="r" b="b"/>
            <a:pathLst>
              <a:path w="2823743" h="1588356">
                <a:moveTo>
                  <a:pt x="0" y="0"/>
                </a:moveTo>
                <a:lnTo>
                  <a:pt x="2823743" y="0"/>
                </a:lnTo>
                <a:lnTo>
                  <a:pt x="2823743" y="1588356"/>
                </a:lnTo>
                <a:lnTo>
                  <a:pt x="0" y="15883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4554" b="-145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8846894" y="4625996"/>
            <a:ext cx="3432521" cy="1596279"/>
          </a:xfrm>
          <a:custGeom>
            <a:avLst/>
            <a:gdLst/>
            <a:ahLst/>
            <a:cxnLst/>
            <a:rect l="l" t="t" r="r" b="b"/>
            <a:pathLst>
              <a:path w="3432521" h="1596279">
                <a:moveTo>
                  <a:pt x="0" y="0"/>
                </a:moveTo>
                <a:lnTo>
                  <a:pt x="3432521" y="0"/>
                </a:lnTo>
                <a:lnTo>
                  <a:pt x="3432521" y="1596279"/>
                </a:lnTo>
                <a:lnTo>
                  <a:pt x="0" y="15962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4668304" y="6629258"/>
            <a:ext cx="2590996" cy="2590996"/>
          </a:xfrm>
          <a:custGeom>
            <a:avLst/>
            <a:gdLst/>
            <a:ahLst/>
            <a:cxnLst/>
            <a:rect l="l" t="t" r="r" b="b"/>
            <a:pathLst>
              <a:path w="2590996" h="2590996">
                <a:moveTo>
                  <a:pt x="0" y="0"/>
                </a:moveTo>
                <a:lnTo>
                  <a:pt x="2590996" y="0"/>
                </a:lnTo>
                <a:lnTo>
                  <a:pt x="2590996" y="2590996"/>
                </a:lnTo>
                <a:lnTo>
                  <a:pt x="0" y="25909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1165621" y="6984275"/>
            <a:ext cx="2833895" cy="1933956"/>
          </a:xfrm>
          <a:custGeom>
            <a:avLst/>
            <a:gdLst/>
            <a:ahLst/>
            <a:cxnLst/>
            <a:rect l="l" t="t" r="r" b="b"/>
            <a:pathLst>
              <a:path w="2833895" h="1933956">
                <a:moveTo>
                  <a:pt x="0" y="0"/>
                </a:moveTo>
                <a:lnTo>
                  <a:pt x="2833895" y="0"/>
                </a:lnTo>
                <a:lnTo>
                  <a:pt x="2833895" y="1933956"/>
                </a:lnTo>
                <a:lnTo>
                  <a:pt x="0" y="19339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0030" b="-2650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448812" y="7168328"/>
            <a:ext cx="2796163" cy="1565851"/>
          </a:xfrm>
          <a:custGeom>
            <a:avLst/>
            <a:gdLst/>
            <a:ahLst/>
            <a:cxnLst/>
            <a:rect l="l" t="t" r="r" b="b"/>
            <a:pathLst>
              <a:path w="2796163" h="1565851">
                <a:moveTo>
                  <a:pt x="0" y="0"/>
                </a:moveTo>
                <a:lnTo>
                  <a:pt x="2796163" y="0"/>
                </a:lnTo>
                <a:lnTo>
                  <a:pt x="2796163" y="1565851"/>
                </a:lnTo>
                <a:lnTo>
                  <a:pt x="0" y="1565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5104" y="2739429"/>
            <a:ext cx="4684196" cy="4613343"/>
          </a:xfrm>
          <a:custGeom>
            <a:avLst/>
            <a:gdLst/>
            <a:ahLst/>
            <a:cxnLst/>
            <a:rect l="l" t="t" r="r" b="b"/>
            <a:pathLst>
              <a:path w="4684196" h="4613343">
                <a:moveTo>
                  <a:pt x="0" y="0"/>
                </a:moveTo>
                <a:lnTo>
                  <a:pt x="4684196" y="0"/>
                </a:lnTo>
                <a:lnTo>
                  <a:pt x="4684196" y="4613343"/>
                </a:lnTo>
                <a:lnTo>
                  <a:pt x="0" y="4613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THE BUSINESS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91779"/>
            <a:ext cx="13819991" cy="565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recruitment pipeline for your business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Raise awareness / break misconceptions of your business or industry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diversity, welcoming people from different entry-points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your existing team with entry-level tasks, projects or research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towards Corporate Social Responsibility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on recruitment costs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 existing staff’s mentoring and management skills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or industry PR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young people a chance - like most of us had at the start of our careers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514751"/>
            <a:ext cx="16230600" cy="9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CAN YOU THINK OF MORE?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CASE STUDIES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24579"/>
            <a:ext cx="7787505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how the Department for Work and Pensions is using industry placement students to support teams with current tasks and projects that need implementing. 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8700" y="4881248"/>
            <a:ext cx="7787505" cy="43770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71795" y="2324579"/>
            <a:ext cx="7787505" cy="179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how TESP has used industry placements to trial young people before moving them onto apprenticeships and give something back to the community. </a:t>
            </a:r>
          </a:p>
        </p:txBody>
      </p:sp>
      <p:pic>
        <p:nvPicPr>
          <p:cNvPr id="6" name="Picture 6"/>
          <p:cNvPicPr>
            <a:picLocks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9471795" y="4881248"/>
            <a:ext cx="7769267" cy="43770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270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7299" b="1" i="1" dirty="0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EXERCISE: INDUSTRY PLACEMENT OPPORTUNITIES IN YOUR TEAM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749678"/>
            <a:ext cx="16230600" cy="574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a think about the following questions and apply them to your own team. Could industry placements provide an opportunity to improve things either now or in the future? </a:t>
            </a: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struggle to recruit new or experienced staff? Could IPs play a part in creating a new talent pipeline? 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IP students help to bring a diversity of ideas and opinions to your team? What benefit would that have?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your current resource like? Are there jobs that a student could pick up to free up your team’s time? 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What’s morale like in your team? Could bringing young people into work improve the team’s purpose?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there a CSR or PR opportunity that could help you win more work or increase customers? 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there someone in your team you want to give line management experience to?</a:t>
            </a:r>
          </a:p>
          <a:p>
            <a:pPr marL="539756" lvl="1" indent="-269878" algn="l">
              <a:lnSpc>
                <a:spcPts val="5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simply want to help young people get a start in their career and practice in the workplace?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33425"/>
            <a:ext cx="16230600" cy="144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39"/>
              </a:lnSpc>
            </a:pPr>
            <a:r>
              <a:rPr lang="en-US" sz="75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THE STUDENTS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425104"/>
            <a:ext cx="9139589" cy="4613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suitably prepared for the workplace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have a good level of technical knowledge and skill to apply in the workplace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Motivated and imaginative with new ideas</a:t>
            </a:r>
          </a:p>
          <a:p>
            <a:pPr marL="539756" lvl="1" indent="-269878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right work ethic and a good understanding of the professional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behaviours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you will expect from them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chosen this career route as it’s what they want to do</a:t>
            </a:r>
          </a:p>
          <a:p>
            <a:pPr marL="539756" lvl="1" indent="-269878" algn="l">
              <a:lnSpc>
                <a:spcPts val="575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likely to have good </a:t>
            </a:r>
            <a:r>
              <a:rPr lang="en-US" sz="25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maths</a:t>
            </a:r>
            <a:r>
              <a:rPr lang="en-US" sz="25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English GCSE grades</a:t>
            </a:r>
          </a:p>
        </p:txBody>
      </p:sp>
      <p:pic>
        <p:nvPicPr>
          <p:cNvPr id="4" name="Picture 4"/>
          <p:cNvPicPr>
            <a:picLocks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16694" y="1028700"/>
            <a:ext cx="4625536" cy="82296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308974"/>
            <a:ext cx="10404475" cy="94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b="1" i="1">
                <a:solidFill>
                  <a:srgbClr val="FF5C2A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A STUDENT’S POINT OF VIEW...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31c5d9-d07c-465c-8b2b-af7db5455c54" xsi:nil="true"/>
    <lcf76f155ced4ddcb4097134ff3c332f xmlns="979f5eb2-dfb5-4eac-b068-c8161158cc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506AFF87C34B4A9FAE502430885282" ma:contentTypeVersion="19" ma:contentTypeDescription="Create a new document." ma:contentTypeScope="" ma:versionID="9fc1c1c174a62e05c89def12e631bcb1">
  <xsd:schema xmlns:xsd="http://www.w3.org/2001/XMLSchema" xmlns:xs="http://www.w3.org/2001/XMLSchema" xmlns:p="http://schemas.microsoft.com/office/2006/metadata/properties" xmlns:ns2="979f5eb2-dfb5-4eac-b068-c8161158ccfc" xmlns:ns3="d331c5d9-d07c-465c-8b2b-af7db5455c54" targetNamespace="http://schemas.microsoft.com/office/2006/metadata/properties" ma:root="true" ma:fieldsID="987701fab876cd019255df0a8a778d50" ns2:_="" ns3:_="">
    <xsd:import namespace="979f5eb2-dfb5-4eac-b068-c8161158ccfc"/>
    <xsd:import namespace="d331c5d9-d07c-465c-8b2b-af7db5455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f5eb2-dfb5-4eac-b068-c8161158c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46117c-483c-4368-8e8e-496db685c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1c5d9-d07c-465c-8b2b-af7db5455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9f21f1-efea-47fa-ba06-7d00ea56b459}" ma:internalName="TaxCatchAll" ma:showField="CatchAllData" ma:web="d331c5d9-d07c-465c-8b2b-af7db5455c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90BF1-51DB-4D9F-9C06-2981EED42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4C980-672C-4C65-9693-AE68013E2F9C}">
  <ds:schemaRefs>
    <ds:schemaRef ds:uri="http://schemas.microsoft.com/office/2006/metadata/properties"/>
    <ds:schemaRef ds:uri="http://schemas.microsoft.com/office/infopath/2007/PartnerControls"/>
    <ds:schemaRef ds:uri="d331c5d9-d07c-465c-8b2b-af7db5455c54"/>
    <ds:schemaRef ds:uri="979f5eb2-dfb5-4eac-b068-c8161158ccfc"/>
  </ds:schemaRefs>
</ds:datastoreItem>
</file>

<file path=customXml/itemProps3.xml><?xml version="1.0" encoding="utf-8"?>
<ds:datastoreItem xmlns:ds="http://schemas.openxmlformats.org/officeDocument/2006/customXml" ds:itemID="{96F6949B-0FA1-4FC8-B233-9AC1091EE24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Microsoft Office PowerPoint</Application>
  <PresentationFormat>Custom</PresentationFormat>
  <Paragraphs>199</Paragraphs>
  <Slides>16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Aptos</vt:lpstr>
      <vt:lpstr>Arial Bold Italics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- Comms Pack for L&amp;D and HR Leads v1-0</dc:title>
  <dc:creator>Phil Golding</dc:creator>
  <cp:lastModifiedBy>Phil Golding</cp:lastModifiedBy>
  <cp:revision>3</cp:revision>
  <dcterms:created xsi:type="dcterms:W3CDTF">2006-08-16T00:00:00Z</dcterms:created>
  <dcterms:modified xsi:type="dcterms:W3CDTF">2025-05-02T11:54:10Z</dcterms:modified>
  <dc:identifier>DAGgZCJa9t0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0x010100DA506AFF87C34B4A9FAE502430885282</vt:lpwstr>
  </property>
  <property fmtid="{D5CDD505-2E9C-101B-9397-08002B2CF9AE}" pid="3" name="MediaServiceImageTags">
    <vt:lpwstr/>
  </property>
</Properties>
</file>