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4"/>
  </p:notesMasterIdLst>
  <p:handoutMasterIdLst>
    <p:handoutMasterId r:id="rId25"/>
  </p:handoutMasterIdLst>
  <p:sldIdLst>
    <p:sldId id="279" r:id="rId5"/>
    <p:sldId id="491" r:id="rId6"/>
    <p:sldId id="465" r:id="rId7"/>
    <p:sldId id="490" r:id="rId8"/>
    <p:sldId id="466" r:id="rId9"/>
    <p:sldId id="468" r:id="rId10"/>
    <p:sldId id="473" r:id="rId11"/>
    <p:sldId id="470" r:id="rId12"/>
    <p:sldId id="479" r:id="rId13"/>
    <p:sldId id="478" r:id="rId14"/>
    <p:sldId id="492" r:id="rId15"/>
    <p:sldId id="471" r:id="rId16"/>
    <p:sldId id="477" r:id="rId17"/>
    <p:sldId id="481" r:id="rId18"/>
    <p:sldId id="482" r:id="rId19"/>
    <p:sldId id="483" r:id="rId20"/>
    <p:sldId id="489" r:id="rId21"/>
    <p:sldId id="484" r:id="rId22"/>
    <p:sldId id="485" r:id="rId2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6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Cooper" initials="MC" lastIdx="38" clrIdx="0">
    <p:extLst>
      <p:ext uri="{19B8F6BF-5375-455C-9EA6-DF929625EA0E}">
        <p15:presenceInfo xmlns:p15="http://schemas.microsoft.com/office/powerpoint/2012/main" userId="0cc1a85a9c750c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72B"/>
    <a:srgbClr val="FC4421"/>
    <a:srgbClr val="76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03844-F466-49CE-B09A-D5B1E76B1B38}" v="4" dt="2023-12-20T11:51:11.045"/>
    <p1510:client id="{9DC69005-2639-445E-978D-4061106D01B8}" v="2" dt="2023-12-20T12:14:23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55519" autoAdjust="0"/>
  </p:normalViewPr>
  <p:slideViewPr>
    <p:cSldViewPr>
      <p:cViewPr varScale="1">
        <p:scale>
          <a:sx n="58" d="100"/>
          <a:sy n="58" d="100"/>
        </p:scale>
        <p:origin x="62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5178" y="132"/>
      </p:cViewPr>
      <p:guideLst>
        <p:guide orient="horz" pos="164"/>
        <p:guide pos="2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E54F34-8BE5-4728-9B21-1526E4487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35673-4811-41FC-B41A-EE441B620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0C2C574-B360-4EA3-A93F-26AE4327032E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96470-AF0B-43BC-B029-7EB15DAA84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10649-48A9-41DB-8B28-7E4BE180D2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98FA01F-8FAC-4033-95CE-B9DDB17B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331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C91B8A-F54B-4EE6-801F-64368303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17" y="4457083"/>
            <a:ext cx="5510530" cy="430929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90262-7E72-4129-99AB-5C9574BD5F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FEE7629-8CA5-4BB8-980A-E75B6225689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F346D2-4535-4EA9-9EA2-288D71448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43584B4-5C97-4A4F-8376-21A6D0FC9A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03CD2AB-D6F5-4B08-9409-B561B032B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164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260350"/>
            <a:ext cx="6008688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782319"/>
            <a:ext cx="5844405" cy="597666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b="1" dirty="0"/>
              <a:t>THIS SLIDE DECK CAN BE USED TO INTRODUCE YOUR MANAGERS and STAFF TO T LEVELS </a:t>
            </a:r>
            <a:r>
              <a:rPr lang="en-GB" sz="1200" b="1"/>
              <a:t>and T LEVEL </a:t>
            </a:r>
            <a:r>
              <a:rPr lang="en-GB" sz="1200" b="1" dirty="0"/>
              <a:t>INDUSTRY PLACEMENTS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b="1" dirty="0"/>
              <a:t>IT LOOKS AT 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WHAT THEY ARE 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THE COSTS AND BENEFITS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WHAT YOU HAVE TO DO TO GET INVOLVED 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="1" dirty="0"/>
              <a:t>AND WHERE YOU CAN GET HELP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2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There are more detailed notes in several slides if you want to go into more detail (best printed as Notes Pages)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And there is a suite of briefings and tools for you to go to the next stages at </a:t>
            </a:r>
            <a:r>
              <a:rPr lang="en-GB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https://employers.tlevels.gov.uk/hc/en-gb</a:t>
            </a:r>
            <a:endParaRPr lang="en-GB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120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6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1478" y="3785220"/>
            <a:ext cx="5999980" cy="5973143"/>
          </a:xfrm>
        </p:spPr>
        <p:txBody>
          <a:bodyPr/>
          <a:lstStyle/>
          <a:p>
            <a:r>
              <a:rPr lang="en-GB" sz="105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(Choose items which work best for our organisation)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Recruitment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pipeline to potential employees – bright young people, interested in our industry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opportunity to ‘home grow’ the talent we need in our and future workforce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‘extended interview’ lasting 10 weeks or more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Stepping stone into apprenticeships</a:t>
            </a:r>
          </a:p>
          <a:p>
            <a:pPr rtl="0" eaLnBrk="1" fontAlgn="t" latinLnBrk="0" hangingPunct="1"/>
            <a:endParaRPr lang="en-GB" sz="105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Staff</a:t>
            </a:r>
            <a:r>
              <a:rPr lang="en-GB" sz="105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b="1" dirty="0">
                <a:solidFill>
                  <a:srgbClr val="E8472B"/>
                </a:solidFill>
              </a:rPr>
              <a:t>development and satisfaction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for our staff to be buddies, mentors or line managers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people feeling valued, challenged and developed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teams with students who liven up the work environment</a:t>
            </a:r>
          </a:p>
          <a:p>
            <a:pPr rtl="0" eaLnBrk="1" fontAlgn="t" latinLnBrk="0" hangingPunct="1"/>
            <a:endParaRPr lang="en-GB" sz="105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Skills to enhance productivity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bringing in skills for specific projects and tasks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for growing teams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skilled young people coming into our industry</a:t>
            </a:r>
          </a:p>
          <a:p>
            <a:pPr rtl="0" eaLnBrk="1" fontAlgn="t" latinLnBrk="0" hangingPunct="1"/>
            <a:endParaRPr lang="en-GB" sz="105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Reputation and brand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potential new recruits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a commitment to diversity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our record as a learning and development organisation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 as innovative and forward-thinking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 your profile with customers as industry placements become well known </a:t>
            </a:r>
          </a:p>
          <a:p>
            <a:pPr rtl="0" eaLnBrk="1" fontAlgn="t" latinLnBrk="0" hangingPunct="1"/>
            <a:endParaRPr lang="en-GB" sz="105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New</a:t>
            </a:r>
            <a:r>
              <a:rPr lang="en-GB" sz="105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b="1" dirty="0">
                <a:solidFill>
                  <a:srgbClr val="E8472B"/>
                </a:solidFill>
              </a:rPr>
              <a:t>ideas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 eyes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Up-to-date learning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creativity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Influencing learning for young people entering our industry</a:t>
            </a:r>
          </a:p>
          <a:p>
            <a:pPr rtl="0" eaLnBrk="1" fontAlgn="t" latinLnBrk="0" hangingPunct="1"/>
            <a:endParaRPr lang="en-GB" b="1" dirty="0">
              <a:solidFill>
                <a:srgbClr val="E8472B"/>
              </a:solidFill>
            </a:endParaRPr>
          </a:p>
          <a:p>
            <a:pPr rtl="0" eaLnBrk="1" fontAlgn="t" latinLnBrk="0" hangingPunct="1"/>
            <a:r>
              <a:rPr lang="en-GB" b="1" dirty="0">
                <a:solidFill>
                  <a:srgbClr val="E8472B"/>
                </a:solidFill>
              </a:rPr>
              <a:t>Build relationships in the community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 know local colleges, schools and other providers </a:t>
            </a:r>
          </a:p>
          <a:p>
            <a:pPr rtl="0" eaLnBrk="1" fontAlgn="t" latinLnBrk="0" hangingPunct="1"/>
            <a:r>
              <a:rPr lang="en-GB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with other employers to share placements experience and good practice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59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1478" y="3785220"/>
            <a:ext cx="5999980" cy="5973143"/>
          </a:xfrm>
        </p:spPr>
        <p:txBody>
          <a:bodyPr/>
          <a:lstStyle/>
          <a:p>
            <a:r>
              <a:rPr lang="en-GB" sz="105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costs to explore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>
                <a:solidFill>
                  <a:srgbClr val="E8472B"/>
                </a:solidFill>
              </a:rPr>
              <a:t>Staff time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industry placements and T levels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and arrange the placement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relationships with colleges or schools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and supervise the student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>
                <a:solidFill>
                  <a:srgbClr val="E8472B"/>
                </a:solidFill>
              </a:rPr>
              <a:t>Training and supervision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induction, health and safety and basic training for the student 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and coaching to support successful completion of learning goals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>
                <a:solidFill>
                  <a:srgbClr val="E8472B"/>
                </a:solidFill>
              </a:rPr>
              <a:t>Legal compliance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Employer’s Liability Insurance if this is not already in place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Disclosure Barring Service (DBS) checks if needed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for students with special educational needs or disabilities </a:t>
            </a:r>
          </a:p>
          <a:p>
            <a:endParaRPr lang="en-GB" b="1" dirty="0">
              <a:solidFill>
                <a:srgbClr val="E8472B"/>
              </a:solidFill>
            </a:endParaRPr>
          </a:p>
          <a:p>
            <a:r>
              <a:rPr lang="en-GB" b="1" dirty="0">
                <a:solidFill>
                  <a:srgbClr val="E8472B"/>
                </a:solidFill>
              </a:rPr>
              <a:t>Space and equipment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place for the student to work safely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and other technologies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uniform or personal protective clothing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specialist equipment or tools</a:t>
            </a:r>
          </a:p>
          <a:p>
            <a:endParaRPr lang="en-GB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>
                <a:solidFill>
                  <a:srgbClr val="E8472B"/>
                </a:solidFill>
              </a:rPr>
              <a:t>Payments to students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paying a wage is not mandatory, but you may wish to offer a wage or allowance to incentivise and motivate the student 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 support</a:t>
            </a: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subsistence costs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929237"/>
            <a:ext cx="5791359" cy="4837138"/>
          </a:xfrm>
        </p:spPr>
        <p:txBody>
          <a:bodyPr/>
          <a:lstStyle/>
          <a:p>
            <a:endParaRPr lang="en-GB" sz="105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857229"/>
            <a:ext cx="6008687" cy="4909146"/>
          </a:xfrm>
        </p:spPr>
        <p:txBody>
          <a:bodyPr/>
          <a:lstStyle/>
          <a:p>
            <a:r>
              <a:rPr lang="en-GB" dirty="0"/>
              <a:t>We are unlikely to want to place an industry placement student in a high-risk environment </a:t>
            </a:r>
          </a:p>
          <a:p>
            <a:endParaRPr lang="en-GB" dirty="0"/>
          </a:p>
          <a:p>
            <a:r>
              <a:rPr lang="en-GB" dirty="0"/>
              <a:t>Colleges and schools have a huge amount of experience and will be able to guide us through specific challenges</a:t>
            </a:r>
          </a:p>
          <a:p>
            <a:endParaRPr lang="en-GB" dirty="0"/>
          </a:p>
          <a:p>
            <a:r>
              <a:rPr lang="en-GB" dirty="0"/>
              <a:t>Industry, professional and trade bodies often provide guidance on how to bring young people into specific work-places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1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7" y="3929236"/>
            <a:ext cx="6060429" cy="43092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8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929236"/>
            <a:ext cx="6060429" cy="5688631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05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[vary the use of this content – from headline level to details - depending on the length of the session and the audience interest/needs]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1" dirty="0">
                <a:solidFill>
                  <a:srgbClr val="E8472B"/>
                </a:solidFill>
              </a:rPr>
              <a:t>Decision and planning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a college or school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the college or school what kind of students and the skills we’re looking for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 a role guide for the student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 screening and / or interview process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decide who’s going to supervise the student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and agree legal and policy requirements with the college or school , e.g. health and safety</a:t>
            </a:r>
            <a:endParaRPr lang="en-GB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any equipment or space the student needs, including IT access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with the college or school if we need to support students with special educational needs or disabilities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srgbClr val="E8472B"/>
                </a:solidFill>
              </a:rPr>
              <a:t>Final preparations</a:t>
            </a:r>
          </a:p>
          <a:p>
            <a:pPr marL="171450" indent="-17145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 and sign a three-party industry placement agreement</a:t>
            </a:r>
          </a:p>
          <a:p>
            <a:pPr marL="171450" indent="-17145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design placements so that works for us and the student</a:t>
            </a:r>
          </a:p>
          <a:p>
            <a:pPr marL="171450" indent="-17145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college or school, agree joining instructions and expectations to be shared with the student before the placement starts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05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05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set up it should be more straightforward to do further placements or handover to other managers</a:t>
            </a:r>
          </a:p>
          <a:p>
            <a:endParaRPr lang="en-GB" sz="105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05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3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857228"/>
            <a:ext cx="6008687" cy="58326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05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[as above  - vary the use of this content – from headline level to details - depending on the length of the session and the audience interest/needs]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05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05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E8472B"/>
                </a:solidFill>
              </a:rPr>
              <a:t>During placements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part in the student’s induction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 the student in the practical skills to do the job well – this could include training on specific processes or systems or software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planned and unplanned opportunities for students to practise their skills and step out of their comfort zone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them experience a variety of tasks, avoiding too much repetition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regular feedback so the student knows when they are and aren’t meeting expectations, what they’re doing well and how they can improve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to progress reviews 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the college or school about any successes or concerns so they can give the student extra support </a:t>
            </a: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E8472B"/>
                </a:solidFill>
              </a:rPr>
              <a:t>Review and evaluation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benefits of the placement to our organisation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decide if we can offer more placements in future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offering the student further temporary work and/or employment– note that they should finish their course of study before becoming employed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to end-point review giving feedback on each student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an appraisal for the student for their future use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en-GB" sz="105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26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7" y="4001244"/>
            <a:ext cx="6008687" cy="43092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5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095" y="3929236"/>
            <a:ext cx="6008686" cy="43092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6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4001245"/>
            <a:ext cx="6008687" cy="47651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7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929237"/>
            <a:ext cx="6008687" cy="48371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2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4073252"/>
            <a:ext cx="6008686" cy="430929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5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260350"/>
            <a:ext cx="6008688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785220"/>
            <a:ext cx="5981898" cy="5973143"/>
          </a:xfrm>
        </p:spPr>
        <p:txBody>
          <a:bodyPr/>
          <a:lstStyle/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/>
              <a:t>There are three education and training options for young people 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aged 16-19</a:t>
            </a:r>
            <a:endParaRPr lang="en-GB" sz="1000" dirty="0"/>
          </a:p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/>
              <a:t>All can lead to further education and training and skilled employment</a:t>
            </a:r>
          </a:p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endParaRPr lang="en-GB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There is a 1-year T Level transition programme for those not yet ready to start on a T Level course. This will be known as the T Level foundation year from the academic year 2024-25. See: https://www.gov.uk/government/publications/t-level-transition-programme-framework-for-delivery-2022-to-2023 and https://www.gov.uk/government/publications/t-level-foundation-year-national-technical-outcomes </a:t>
            </a:r>
          </a:p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endParaRPr lang="en-GB" sz="1000" dirty="0"/>
          </a:p>
          <a:p>
            <a:pPr defTabSz="966064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b="1" dirty="0"/>
              <a:t>T Levels are n</a:t>
            </a:r>
            <a:r>
              <a:rPr lang="en-GB" sz="1000" b="1" dirty="0">
                <a:cs typeface="Courier New" panose="02070309020205020404" pitchFamily="49" charset="0"/>
              </a:rPr>
              <a:t>ew 2-year courses for 16-19-year old students. They:</a:t>
            </a:r>
          </a:p>
          <a:p>
            <a:pPr marL="181137" indent="-18113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cs typeface="Courier New" panose="02070309020205020404" pitchFamily="49" charset="0"/>
              </a:rPr>
              <a:t>Are designed jointly by employers and education</a:t>
            </a:r>
          </a:p>
          <a:p>
            <a:pPr marL="181137" indent="-18113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cs typeface="Courier New" panose="02070309020205020404" pitchFamily="49" charset="0"/>
              </a:rPr>
              <a:t>Teach the skills, knowledge and experience needed in jobs</a:t>
            </a:r>
          </a:p>
          <a:p>
            <a:pPr marL="181137" indent="-18113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cs typeface="Courier New" panose="02070309020205020404" pitchFamily="49" charset="0"/>
              </a:rPr>
              <a:t>Include an industry placement where students get real experience of the world of work and develop the practical and technical skills needed for a job</a:t>
            </a:r>
          </a:p>
          <a:p>
            <a:pPr marL="181137" indent="-18113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cs typeface="Courier New" panose="02070309020205020404" pitchFamily="49" charset="0"/>
              </a:rPr>
              <a:t>Are as demanding as A Levels and apprenticeships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000" dirty="0">
              <a:cs typeface="Courier New" panose="02070309020205020404" pitchFamily="49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00" b="1" dirty="0">
                <a:cs typeface="Courier New" panose="02070309020205020404" pitchFamily="49" charset="0"/>
              </a:rPr>
              <a:t>T Levels complement and fit with apprenticeships and A Levels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000" b="1" dirty="0">
              <a:cs typeface="Courier New" panose="02070309020205020404" pitchFamily="49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00" b="0" dirty="0">
                <a:cs typeface="Courier New" panose="02070309020205020404" pitchFamily="49" charset="0"/>
              </a:rPr>
              <a:t>(T Levels </a:t>
            </a:r>
            <a:r>
              <a:rPr lang="en-GB" sz="1000" b="1" dirty="0">
                <a:cs typeface="Courier New" panose="02070309020205020404" pitchFamily="49" charset="0"/>
              </a:rPr>
              <a:t>do not </a:t>
            </a:r>
            <a:r>
              <a:rPr lang="en-GB" sz="1000" b="0" dirty="0">
                <a:cs typeface="Courier New" panose="02070309020205020404" pitchFamily="49" charset="0"/>
              </a:rPr>
              <a:t>replace apprenticeships)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000" b="1" dirty="0">
              <a:cs typeface="Courier New" panose="02070309020205020404" pitchFamily="49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00" b="1" dirty="0">
                <a:cs typeface="Courier New" panose="02070309020205020404" pitchFamily="49" charset="0"/>
              </a:rPr>
              <a:t>How T Levels complement apprenticeships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Both are 		</a:t>
            </a:r>
            <a:r>
              <a:rPr lang="en-GB" sz="1000" b="0" dirty="0"/>
              <a:t>based on the same employer-designed standards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Apprenticeships are 	</a:t>
            </a:r>
            <a:r>
              <a:rPr lang="en-GB" sz="1000" b="0" dirty="0"/>
              <a:t>paid work, for students who know what occupation they want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000" b="0" dirty="0"/>
              <a:t>		and want to train ‘on-the-job’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 Levels are		</a:t>
            </a:r>
            <a:r>
              <a:rPr lang="en-GB" sz="1000" b="0" dirty="0"/>
              <a:t>largely classroom based, with an industry placement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 Levels include	</a:t>
            </a:r>
            <a:r>
              <a:rPr lang="en-GB" sz="1000" b="0" dirty="0"/>
              <a:t>broader course content, students specialise later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Apprenticeships have	</a:t>
            </a:r>
            <a:r>
              <a:rPr lang="en-GB" sz="1000" b="0" dirty="0"/>
              <a:t>narrower content, focussed on a specific occupation from the outset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 Level </a:t>
            </a:r>
            <a:r>
              <a:rPr lang="en-GB" sz="1000" b="0" dirty="0"/>
              <a:t>students will be 	ready to start work and</a:t>
            </a:r>
            <a:r>
              <a:rPr lang="en-GB" sz="1000" dirty="0"/>
              <a:t> well-placed to develop full job competence, </a:t>
            </a:r>
          </a:p>
          <a:p>
            <a:pPr marL="0" marR="0" lvl="0" indent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/>
              <a:t>		with further support and development, once in your workforce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Apprentices will be	</a:t>
            </a:r>
            <a:r>
              <a:rPr lang="en-GB" sz="1000" b="0" dirty="0"/>
              <a:t> ‘occupationally competent’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Both</a:t>
            </a:r>
            <a:r>
              <a:rPr lang="en-GB" sz="1000" b="0" dirty="0"/>
              <a:t> can lead to 	skilled employment, higher level apprenticeships or higher education</a:t>
            </a:r>
            <a:endParaRPr lang="en-GB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584B4-5C97-4A4F-8376-21A6D0FC9A3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5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4001244"/>
            <a:ext cx="6008686" cy="4309291"/>
          </a:xfrm>
        </p:spPr>
        <p:txBody>
          <a:bodyPr/>
          <a:lstStyle/>
          <a:p>
            <a:endParaRPr lang="en-GB" sz="105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4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857228"/>
            <a:ext cx="6008686" cy="5832648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r>
              <a:rPr lang="en-GB" sz="1050" dirty="0"/>
              <a:t>Let’s look inside what makes up a T Level</a:t>
            </a:r>
          </a:p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r>
              <a:rPr lang="en-GB" sz="1050" b="1" dirty="0">
                <a:solidFill>
                  <a:srgbClr val="E8472B"/>
                </a:solidFill>
              </a:rPr>
              <a:t>Core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Students learn knowledge, concepts, and principles about the route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The Core will be assessed through an exam and a project</a:t>
            </a:r>
          </a:p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endParaRPr lang="en-GB" sz="1050" b="1" dirty="0"/>
          </a:p>
          <a:p>
            <a:pPr>
              <a:lnSpc>
                <a:spcPct val="110000"/>
              </a:lnSpc>
            </a:pPr>
            <a:r>
              <a:rPr lang="en-GB" sz="1050" b="1" dirty="0">
                <a:solidFill>
                  <a:srgbClr val="E8472B"/>
                </a:solidFill>
              </a:rPr>
              <a:t>Occupational specialism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Students choose a specialism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They will learn and be assessed on the knowledge and skills needed to do a specific job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This will be assessed through assignments and tasks, which might be part of the industry placement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It is at least half the total qualification</a:t>
            </a:r>
          </a:p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endParaRPr lang="en-GB" sz="1050" b="1" dirty="0"/>
          </a:p>
          <a:p>
            <a:pPr>
              <a:lnSpc>
                <a:spcPct val="110000"/>
              </a:lnSpc>
            </a:pPr>
            <a:r>
              <a:rPr lang="en-GB" sz="1050" b="1" dirty="0">
                <a:solidFill>
                  <a:srgbClr val="E8472B"/>
                </a:solidFill>
              </a:rPr>
              <a:t>Industry placement</a:t>
            </a:r>
          </a:p>
          <a:p>
            <a:pPr>
              <a:lnSpc>
                <a:spcPct val="110000"/>
              </a:lnSpc>
            </a:pPr>
            <a:r>
              <a:rPr lang="en-GB" sz="1050" b="1" dirty="0"/>
              <a:t>This is time spent with us making a meaningful contribution to our organisation </a:t>
            </a:r>
          </a:p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endParaRPr lang="en-GB" sz="1050" dirty="0">
              <a:solidFill>
                <a:srgbClr val="E8472B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50" b="1" dirty="0">
                <a:solidFill>
                  <a:srgbClr val="E8472B"/>
                </a:solidFill>
              </a:rPr>
              <a:t>English and Maths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Student needs Level 2 in both to pass their T Level </a:t>
            </a:r>
          </a:p>
          <a:p>
            <a:pPr>
              <a:lnSpc>
                <a:spcPct val="110000"/>
              </a:lnSpc>
            </a:pPr>
            <a:endParaRPr lang="en-GB" sz="1050" dirty="0"/>
          </a:p>
          <a:p>
            <a:pPr>
              <a:lnSpc>
                <a:spcPct val="110000"/>
              </a:lnSpc>
            </a:pPr>
            <a:r>
              <a:rPr lang="en-GB" sz="1050" b="1" dirty="0">
                <a:solidFill>
                  <a:srgbClr val="E8472B"/>
                </a:solidFill>
              </a:rPr>
              <a:t>Other requirements</a:t>
            </a:r>
          </a:p>
          <a:p>
            <a:pPr>
              <a:lnSpc>
                <a:spcPct val="110000"/>
              </a:lnSpc>
            </a:pPr>
            <a:r>
              <a:rPr lang="en-GB" sz="1050" dirty="0"/>
              <a:t>The employer panels who designed the T Level included specific requirements and accreditations that students will need in the workplace, again getting them ready for work. These could include additional training, certifications or memberships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5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857228"/>
            <a:ext cx="6008686" cy="4309291"/>
          </a:xfrm>
        </p:spPr>
        <p:txBody>
          <a:bodyPr/>
          <a:lstStyle/>
          <a:p>
            <a:pPr defTabSz="966064">
              <a:defRPr/>
            </a:pPr>
            <a:endParaRPr lang="en-GB" sz="1050" b="1" dirty="0"/>
          </a:p>
          <a:p>
            <a:pPr defTabSz="966064">
              <a:defRPr/>
            </a:pPr>
            <a:r>
              <a:rPr lang="en-GB" sz="1050" b="1" dirty="0"/>
              <a:t>We don’t have to offer placements in our core business </a:t>
            </a:r>
          </a:p>
          <a:p>
            <a:pPr defTabSz="966064">
              <a:defRPr/>
            </a:pPr>
            <a:endParaRPr lang="en-GB" sz="1050" dirty="0"/>
          </a:p>
          <a:p>
            <a:pPr defTabSz="966064">
              <a:defRPr/>
            </a:pPr>
            <a:r>
              <a:rPr lang="en-GB" sz="1050" dirty="0"/>
              <a:t>We could look at specific skills gaps and offer a placement in any part of the organisation where there’s an opportunity.</a:t>
            </a:r>
          </a:p>
          <a:p>
            <a:pPr defTabSz="966064">
              <a:defRPr/>
            </a:pPr>
            <a:endParaRPr lang="en-GB" sz="1050" dirty="0"/>
          </a:p>
          <a:p>
            <a:pPr defTabSz="966064">
              <a:defRPr/>
            </a:pPr>
            <a:endParaRPr lang="en-GB" sz="1050" dirty="0"/>
          </a:p>
          <a:p>
            <a:pPr defTabSz="966064">
              <a:defRPr/>
            </a:pPr>
            <a:r>
              <a:rPr lang="en-GB" sz="1050" i="1" dirty="0"/>
              <a:t>(tailor to your organisation / industry)</a:t>
            </a:r>
          </a:p>
          <a:p>
            <a:pPr defTabSz="966064">
              <a:defRPr/>
            </a:pPr>
            <a:r>
              <a:rPr lang="en-GB" sz="1050" dirty="0"/>
              <a:t>So for example we could offer a digital, or business administration, or legal and finance placement even though are not our primary industry, but we have these roles in the organisation.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6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929237"/>
            <a:ext cx="6008687" cy="48371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/>
              <a:t>This slides breaks down what an industry placement is in a bit more detail for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5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60350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988" y="3929237"/>
            <a:ext cx="6008687" cy="48371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84B4-5C97-4A4F-8376-21A6D0FC9A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3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4D4DA6-AB5F-AC4A-9A83-6AF74E764D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0977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3365F14-31D2-9E43-8979-E87F6C2DBF79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3EFB32-F7F4-5B4F-AA91-BD81E50296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42209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98D267-AA8E-DA4A-ACB2-D7C948681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43B11C-40DA-BD45-BD61-E1AA1DB9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81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EE285-AAA5-8943-9D4F-42E27282D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9B351E-D7BA-D346-AC56-31D3650EA10E}"/>
              </a:ext>
            </a:extLst>
          </p:cNvPr>
          <p:cNvGrpSpPr/>
          <p:nvPr userDrawn="1"/>
        </p:nvGrpSpPr>
        <p:grpSpPr>
          <a:xfrm>
            <a:off x="0" y="0"/>
            <a:ext cx="11753977" cy="6853555"/>
            <a:chOff x="0" y="0"/>
            <a:chExt cx="19381818" cy="11302020"/>
          </a:xfrm>
          <a:solidFill>
            <a:schemeClr val="accent1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1EAE22-5BEC-8E40-9967-3A04E13F5068}"/>
                </a:ext>
              </a:extLst>
            </p:cNvPr>
            <p:cNvSpPr/>
            <p:nvPr/>
          </p:nvSpPr>
          <p:spPr>
            <a:xfrm>
              <a:off x="15067510" y="6221713"/>
              <a:ext cx="4314308" cy="5078736"/>
            </a:xfrm>
            <a:custGeom>
              <a:avLst/>
              <a:gdLst>
                <a:gd name="connsiteX0" fmla="*/ 2521985 w 4314307"/>
                <a:gd name="connsiteY0" fmla="*/ 3715750 h 5078735"/>
                <a:gd name="connsiteX1" fmla="*/ 1990445 w 4314307"/>
                <a:gd name="connsiteY1" fmla="*/ 3715750 h 5078735"/>
                <a:gd name="connsiteX2" fmla="*/ 3059179 w 4314307"/>
                <a:gd name="connsiteY2" fmla="*/ 2491198 h 5078735"/>
                <a:gd name="connsiteX3" fmla="*/ 3059179 w 4314307"/>
                <a:gd name="connsiteY3" fmla="*/ 2474967 h 5078735"/>
                <a:gd name="connsiteX4" fmla="*/ 3254266 w 4314307"/>
                <a:gd name="connsiteY4" fmla="*/ 2474967 h 5078735"/>
                <a:gd name="connsiteX5" fmla="*/ 4320276 w 4314307"/>
                <a:gd name="connsiteY5" fmla="*/ 2474967 h 5078735"/>
                <a:gd name="connsiteX6" fmla="*/ 2159981 w 4314307"/>
                <a:gd name="connsiteY6" fmla="*/ 0 h 5078735"/>
                <a:gd name="connsiteX7" fmla="*/ 0 w 4314307"/>
                <a:gd name="connsiteY7" fmla="*/ 2474967 h 5078735"/>
                <a:gd name="connsiteX8" fmla="*/ 1065907 w 4314307"/>
                <a:gd name="connsiteY8" fmla="*/ 2474967 h 5078735"/>
                <a:gd name="connsiteX9" fmla="*/ 1260993 w 4314307"/>
                <a:gd name="connsiteY9" fmla="*/ 2474967 h 5078735"/>
                <a:gd name="connsiteX10" fmla="*/ 1260993 w 4314307"/>
                <a:gd name="connsiteY10" fmla="*/ 5087637 h 5078735"/>
                <a:gd name="connsiteX11" fmla="*/ 2619267 w 4314307"/>
                <a:gd name="connsiteY11" fmla="*/ 5087637 h 5078735"/>
                <a:gd name="connsiteX12" fmla="*/ 2619267 w 4314307"/>
                <a:gd name="connsiteY12" fmla="*/ 3715750 h 5078735"/>
                <a:gd name="connsiteX13" fmla="*/ 2521985 w 4314307"/>
                <a:gd name="connsiteY13" fmla="*/ 3715750 h 50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307" h="5078735">
                  <a:moveTo>
                    <a:pt x="2521985" y="3715750"/>
                  </a:moveTo>
                  <a:lnTo>
                    <a:pt x="1990445" y="3715750"/>
                  </a:lnTo>
                  <a:lnTo>
                    <a:pt x="3059179" y="2491198"/>
                  </a:lnTo>
                  <a:lnTo>
                    <a:pt x="3059179" y="2474967"/>
                  </a:lnTo>
                  <a:lnTo>
                    <a:pt x="3254266" y="2474967"/>
                  </a:lnTo>
                  <a:lnTo>
                    <a:pt x="4320276" y="2474967"/>
                  </a:lnTo>
                  <a:lnTo>
                    <a:pt x="2159981" y="0"/>
                  </a:lnTo>
                  <a:lnTo>
                    <a:pt x="0" y="2474967"/>
                  </a:lnTo>
                  <a:lnTo>
                    <a:pt x="1065907" y="2474967"/>
                  </a:lnTo>
                  <a:lnTo>
                    <a:pt x="1260993" y="2474967"/>
                  </a:lnTo>
                  <a:lnTo>
                    <a:pt x="1260993" y="5087637"/>
                  </a:lnTo>
                  <a:lnTo>
                    <a:pt x="2619267" y="5087637"/>
                  </a:lnTo>
                  <a:lnTo>
                    <a:pt x="2619267" y="3715750"/>
                  </a:lnTo>
                  <a:lnTo>
                    <a:pt x="2521985" y="3715750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9A12D2-8AA8-F946-B416-BCC135123F67}"/>
                </a:ext>
              </a:extLst>
            </p:cNvPr>
            <p:cNvSpPr/>
            <p:nvPr/>
          </p:nvSpPr>
          <p:spPr>
            <a:xfrm>
              <a:off x="17227596" y="0"/>
              <a:ext cx="1329896" cy="1843005"/>
            </a:xfrm>
            <a:custGeom>
              <a:avLst/>
              <a:gdLst>
                <a:gd name="connsiteX0" fmla="*/ 329542 w 1329895"/>
                <a:gd name="connsiteY0" fmla="*/ 599081 h 1843005"/>
                <a:gd name="connsiteX1" fmla="*/ 389858 w 1329895"/>
                <a:gd name="connsiteY1" fmla="*/ 599081 h 1843005"/>
                <a:gd name="connsiteX2" fmla="*/ 389858 w 1329895"/>
                <a:gd name="connsiteY2" fmla="*/ 1850335 h 1843005"/>
                <a:gd name="connsiteX3" fmla="*/ 945691 w 1329895"/>
                <a:gd name="connsiteY3" fmla="*/ 1850335 h 1843005"/>
                <a:gd name="connsiteX4" fmla="*/ 945691 w 1329895"/>
                <a:gd name="connsiteY4" fmla="*/ 599081 h 1843005"/>
                <a:gd name="connsiteX5" fmla="*/ 1006008 w 1329895"/>
                <a:gd name="connsiteY5" fmla="*/ 599081 h 1843005"/>
                <a:gd name="connsiteX6" fmla="*/ 1335550 w 1329895"/>
                <a:gd name="connsiteY6" fmla="*/ 599081 h 1843005"/>
                <a:gd name="connsiteX7" fmla="*/ 812702 w 1329895"/>
                <a:gd name="connsiteY7" fmla="*/ 0 h 1843005"/>
                <a:gd name="connsiteX8" fmla="*/ 522847 w 1329895"/>
                <a:gd name="connsiteY8" fmla="*/ 0 h 1843005"/>
                <a:gd name="connsiteX9" fmla="*/ 0 w 1329895"/>
                <a:gd name="connsiteY9" fmla="*/ 599081 h 1843005"/>
                <a:gd name="connsiteX10" fmla="*/ 329542 w 1329895"/>
                <a:gd name="connsiteY10" fmla="*/ 599081 h 184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895" h="1843005">
                  <a:moveTo>
                    <a:pt x="329542" y="599081"/>
                  </a:moveTo>
                  <a:lnTo>
                    <a:pt x="389858" y="599081"/>
                  </a:lnTo>
                  <a:lnTo>
                    <a:pt x="389858" y="1850335"/>
                  </a:lnTo>
                  <a:lnTo>
                    <a:pt x="945691" y="1850335"/>
                  </a:lnTo>
                  <a:lnTo>
                    <a:pt x="945691" y="599081"/>
                  </a:lnTo>
                  <a:lnTo>
                    <a:pt x="1006008" y="599081"/>
                  </a:lnTo>
                  <a:lnTo>
                    <a:pt x="1335550" y="599081"/>
                  </a:lnTo>
                  <a:lnTo>
                    <a:pt x="812702" y="0"/>
                  </a:lnTo>
                  <a:lnTo>
                    <a:pt x="522847" y="0"/>
                  </a:lnTo>
                  <a:lnTo>
                    <a:pt x="0" y="599081"/>
                  </a:lnTo>
                  <a:lnTo>
                    <a:pt x="329542" y="599081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439275-451E-A445-A4F8-E39227462CF3}"/>
                </a:ext>
              </a:extLst>
            </p:cNvPr>
            <p:cNvSpPr/>
            <p:nvPr/>
          </p:nvSpPr>
          <p:spPr>
            <a:xfrm>
              <a:off x="0" y="2757178"/>
              <a:ext cx="5769863" cy="8544842"/>
            </a:xfrm>
            <a:custGeom>
              <a:avLst/>
              <a:gdLst>
                <a:gd name="connsiteX0" fmla="*/ 2764613 w 5769862"/>
                <a:gd name="connsiteY0" fmla="*/ 6621939 h 8544842"/>
                <a:gd name="connsiteX1" fmla="*/ 5779916 w 5769862"/>
                <a:gd name="connsiteY1" fmla="*/ 6621939 h 8544842"/>
                <a:gd name="connsiteX2" fmla="*/ 0 w 5769862"/>
                <a:gd name="connsiteY2" fmla="*/ 0 h 8544842"/>
                <a:gd name="connsiteX3" fmla="*/ 0 w 5769862"/>
                <a:gd name="connsiteY3" fmla="*/ 8552172 h 8544842"/>
                <a:gd name="connsiteX4" fmla="*/ 2212968 w 5769862"/>
                <a:gd name="connsiteY4" fmla="*/ 8552172 h 8544842"/>
                <a:gd name="connsiteX5" fmla="*/ 2212968 w 5769862"/>
                <a:gd name="connsiteY5" fmla="*/ 6621939 h 8544842"/>
                <a:gd name="connsiteX6" fmla="*/ 2764613 w 5769862"/>
                <a:gd name="connsiteY6" fmla="*/ 6621939 h 85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862" h="8544842">
                  <a:moveTo>
                    <a:pt x="2764613" y="6621939"/>
                  </a:moveTo>
                  <a:lnTo>
                    <a:pt x="5779916" y="6621939"/>
                  </a:lnTo>
                  <a:lnTo>
                    <a:pt x="0" y="0"/>
                  </a:lnTo>
                  <a:lnTo>
                    <a:pt x="0" y="8552172"/>
                  </a:lnTo>
                  <a:lnTo>
                    <a:pt x="2212968" y="8552172"/>
                  </a:lnTo>
                  <a:lnTo>
                    <a:pt x="2212968" y="6621939"/>
                  </a:lnTo>
                  <a:lnTo>
                    <a:pt x="2764613" y="6621939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6512213-5FE7-FB47-86D1-E1B359ED2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SALM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160704F-B8F3-D74B-884C-4EA9F80E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01146A2-B604-8B48-842B-0D3F2A5A7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A8BEEC-C09A-5F48-9F3E-AFF3BCEE5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DCD428-0980-AC46-B88E-E0EB8131B5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201EE3-CFD1-C042-8CEC-DB893FAF4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C4D7415-6AAE-5741-80B4-D9F354A6C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4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1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538677-DBDA-1C42-BE94-3729D5FA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2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imag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F521F7-936E-5449-9215-F252ACF94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59460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908447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6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3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F66E18-254C-2B41-AF14-7577657B479D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59B901-2304-9F48-B032-1AE530610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03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36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38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54076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6876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91DB7-69A3-B84A-82AC-7B7CD0BFD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3194" y="1542184"/>
            <a:ext cx="9789991" cy="493460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2E9D9F6-A0E4-194A-A38F-FFDF9429E665}"/>
              </a:ext>
            </a:extLst>
          </p:cNvPr>
          <p:cNvSpPr/>
          <p:nvPr/>
        </p:nvSpPr>
        <p:spPr>
          <a:xfrm>
            <a:off x="1990" y="0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0597540-0E30-E44C-8F97-D3E9B1F82171}"/>
              </a:ext>
            </a:extLst>
          </p:cNvPr>
          <p:cNvSpPr/>
          <p:nvPr/>
        </p:nvSpPr>
        <p:spPr>
          <a:xfrm>
            <a:off x="1990" y="1712348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361722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229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6DFA681-259E-AD4D-BF16-05A8243CCE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7088761"/>
              </p:ext>
            </p:extLst>
          </p:nvPr>
        </p:nvGraphicFramePr>
        <p:xfrm>
          <a:off x="1226517" y="1573101"/>
          <a:ext cx="9760147" cy="480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195">
                  <a:extLst>
                    <a:ext uri="{9D8B030D-6E8A-4147-A177-3AD203B41FA5}">
                      <a16:colId xmlns:a16="http://schemas.microsoft.com/office/drawing/2014/main" val="1619126657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893913735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20519843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2479878562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37586290"/>
                    </a:ext>
                  </a:extLst>
                </a:gridCol>
              </a:tblGrid>
              <a:tr h="34581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Inspire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Validate</a:t>
                      </a: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Facilitate</a:t>
                      </a:r>
                      <a:endParaRPr lang="en-GB" sz="1700" b="1" i="0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Confirm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85794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1288" marR="5080" lvl="0" indent="-128588" algn="l" defTabSz="914400" rtl="0" eaLnBrk="1" fontAlgn="auto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  <a:sym typeface="Arial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42537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90611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291403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53073"/>
                  </a:ext>
                </a:extLst>
              </a:tr>
            </a:tbl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05308B-E066-664A-A8A4-AEABF5277ADA}"/>
              </a:ext>
            </a:extLst>
          </p:cNvPr>
          <p:cNvGrpSpPr/>
          <p:nvPr userDrawn="1"/>
        </p:nvGrpSpPr>
        <p:grpSpPr>
          <a:xfrm>
            <a:off x="4212267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DA46ED18-C66D-6C4A-8903-B6E1AB3DF78A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7F6D5E6A-D6F6-4244-A3F8-C6E9B1C35812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B2C4FB3-3D29-714F-8DBE-6D04E24B8C87}"/>
              </a:ext>
            </a:extLst>
          </p:cNvPr>
          <p:cNvSpPr/>
          <p:nvPr userDrawn="1"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F5057D3-C181-BF4B-9700-678E2D72DF3E}"/>
              </a:ext>
            </a:extLst>
          </p:cNvPr>
          <p:cNvSpPr/>
          <p:nvPr userDrawn="1"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0640D5-9628-104E-91F3-60CB00D3BD2B}"/>
              </a:ext>
            </a:extLst>
          </p:cNvPr>
          <p:cNvGrpSpPr/>
          <p:nvPr userDrawn="1"/>
        </p:nvGrpSpPr>
        <p:grpSpPr>
          <a:xfrm>
            <a:off x="6430394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2C309A9-A165-F345-B002-7F0E831C8BD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6D2B0EF-F3B7-1C4B-968E-0838378F2663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76548E-388A-A342-BFD2-E4766BAA02D0}"/>
              </a:ext>
            </a:extLst>
          </p:cNvPr>
          <p:cNvGrpSpPr/>
          <p:nvPr userDrawn="1"/>
        </p:nvGrpSpPr>
        <p:grpSpPr>
          <a:xfrm>
            <a:off x="8648522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BFCF5A6-B16B-0641-8F59-9BB75540869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EA5C2382-BE64-9641-A1BF-6A4C1D473D21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/>
            </a:p>
          </p:txBody>
        </p:sp>
      </p:grpSp>
    </p:spTree>
    <p:extLst>
      <p:ext uri="{BB962C8B-B14F-4D97-AF65-F5344CB8AC3E}">
        <p14:creationId xmlns:p14="http://schemas.microsoft.com/office/powerpoint/2010/main" val="4893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B7254-62EE-E640-97B6-D6186E17F8E8}"/>
              </a:ext>
            </a:extLst>
          </p:cNvPr>
          <p:cNvSpPr/>
          <p:nvPr userDrawn="1"/>
        </p:nvSpPr>
        <p:spPr>
          <a:xfrm>
            <a:off x="1226516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Inspire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2B4F8B-80F4-C549-B4CD-0343A731BC5D}"/>
              </a:ext>
            </a:extLst>
          </p:cNvPr>
          <p:cNvGrpSpPr/>
          <p:nvPr userDrawn="1"/>
        </p:nvGrpSpPr>
        <p:grpSpPr>
          <a:xfrm>
            <a:off x="3478606" y="1645664"/>
            <a:ext cx="5260157" cy="216194"/>
            <a:chOff x="5440196" y="2878205"/>
            <a:chExt cx="8673779" cy="3565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05308B-E066-664A-A8A4-AEABF5277ADA}"/>
                </a:ext>
              </a:extLst>
            </p:cNvPr>
            <p:cNvGrpSpPr/>
            <p:nvPr userDrawn="1"/>
          </p:nvGrpSpPr>
          <p:grpSpPr>
            <a:xfrm>
              <a:off x="5440196" y="2878210"/>
              <a:ext cx="379355" cy="356515"/>
              <a:chOff x="11371522" y="288563"/>
              <a:chExt cx="794711" cy="746865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DA46ED18-C66D-6C4A-8903-B6E1AB3DF78A}"/>
                  </a:ext>
                </a:extLst>
              </p:cNvPr>
              <p:cNvSpPr/>
              <p:nvPr userDrawn="1"/>
            </p:nvSpPr>
            <p:spPr>
              <a:xfrm rot="5400000">
                <a:off x="11185426" y="474660"/>
                <a:ext cx="746864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7F6D5E6A-D6F6-4244-A3F8-C6E9B1C35812}"/>
                  </a:ext>
                </a:extLst>
              </p:cNvPr>
              <p:cNvSpPr/>
              <p:nvPr userDrawn="1"/>
            </p:nvSpPr>
            <p:spPr>
              <a:xfrm rot="5400000">
                <a:off x="11605466" y="474659"/>
                <a:ext cx="746863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970D3D-E123-014A-99D4-ABED9416F4CF}"/>
                </a:ext>
              </a:extLst>
            </p:cNvPr>
            <p:cNvGrpSpPr/>
            <p:nvPr userDrawn="1"/>
          </p:nvGrpSpPr>
          <p:grpSpPr>
            <a:xfrm>
              <a:off x="9586303" y="2878205"/>
              <a:ext cx="379369" cy="356514"/>
              <a:chOff x="12595372" y="288558"/>
              <a:chExt cx="794745" cy="746867"/>
            </a:xfrm>
          </p:grpSpPr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1822DC7E-14D0-7F47-92B4-69BC9D9F4723}"/>
                  </a:ext>
                </a:extLst>
              </p:cNvPr>
              <p:cNvSpPr/>
              <p:nvPr userDrawn="1"/>
            </p:nvSpPr>
            <p:spPr>
              <a:xfrm rot="5400000">
                <a:off x="12409274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37C1F203-CF0B-314E-A275-DF47E487F1B8}"/>
                  </a:ext>
                </a:extLst>
              </p:cNvPr>
              <p:cNvSpPr/>
              <p:nvPr userDrawn="1"/>
            </p:nvSpPr>
            <p:spPr>
              <a:xfrm rot="5400000">
                <a:off x="12829348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73408E-CD4C-4B47-BB68-AB308A82C25D}"/>
                </a:ext>
              </a:extLst>
            </p:cNvPr>
            <p:cNvGrpSpPr/>
            <p:nvPr userDrawn="1"/>
          </p:nvGrpSpPr>
          <p:grpSpPr>
            <a:xfrm>
              <a:off x="13734631" y="2878210"/>
              <a:ext cx="379344" cy="356515"/>
              <a:chOff x="13845295" y="288563"/>
              <a:chExt cx="794690" cy="746864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282426C5-B5E4-0248-BC07-64CBED5EC04A}"/>
                  </a:ext>
                </a:extLst>
              </p:cNvPr>
              <p:cNvSpPr/>
              <p:nvPr userDrawn="1"/>
            </p:nvSpPr>
            <p:spPr>
              <a:xfrm rot="5400000">
                <a:off x="13659199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9ADD8E2C-E5C9-D74A-9555-2B82F5458CC5}"/>
                  </a:ext>
                </a:extLst>
              </p:cNvPr>
              <p:cNvSpPr/>
              <p:nvPr userDrawn="1"/>
            </p:nvSpPr>
            <p:spPr>
              <a:xfrm rot="5400000">
                <a:off x="14079217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02005-7511-894A-8AA2-6623CC932EFD}"/>
              </a:ext>
            </a:extLst>
          </p:cNvPr>
          <p:cNvSpPr/>
          <p:nvPr userDrawn="1"/>
        </p:nvSpPr>
        <p:spPr>
          <a:xfrm>
            <a:off x="3756189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9A5E15-BC96-E24D-A3A7-81E7F6CCBF10}"/>
              </a:ext>
            </a:extLst>
          </p:cNvPr>
          <p:cNvSpPr/>
          <p:nvPr userDrawn="1"/>
        </p:nvSpPr>
        <p:spPr>
          <a:xfrm>
            <a:off x="6285862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A9674-CBB7-7B4B-9BD3-FB6C09E87455}"/>
              </a:ext>
            </a:extLst>
          </p:cNvPr>
          <p:cNvSpPr/>
          <p:nvPr userDrawn="1"/>
        </p:nvSpPr>
        <p:spPr>
          <a:xfrm>
            <a:off x="8815534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04208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67EFB6C-C705-A344-BB4E-D290BE92E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01868-C35F-BE4B-BEDD-9231DDC19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4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2277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1EFC22A-B73D-5642-A9BF-9FA42321D36D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223FEB3-9D0A-7540-851A-DF2BE6511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3066216-310F-2A48-B2FD-2B43A5FA421F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06EFA36-CBCB-504F-B3DF-A28BCFEC9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F903843-5DB1-3B41-A699-FFCD128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0535FB-9938-4A45-BF02-CB135E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534998"/>
            <a:ext cx="10514926" cy="466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F70424-9A43-EF4C-8446-33135C78C7A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p:txStyles>
    <p:titleStyle>
      <a:lvl1pPr algn="ctr">
        <a:lnSpc>
          <a:spcPct val="80000"/>
        </a:lnSpc>
        <a:defRPr sz="4730" b="1" i="1" cap="all" baseline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7818" indent="-107818" algn="ctr">
        <a:lnSpc>
          <a:spcPct val="140000"/>
        </a:lnSpc>
        <a:spcBef>
          <a:spcPts val="0"/>
        </a:spcBef>
        <a:spcAft>
          <a:spcPts val="1092"/>
        </a:spcAft>
        <a:buFont typeface="Arial" panose="020B0604020202020204" pitchFamily="34" charset="0"/>
        <a:buChar char="•"/>
        <a:tabLst/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1pPr>
      <a:lvl2pPr marL="7316" marR="3081" algn="ctr" defTabSz="554492" rtl="0" eaLnBrk="1" latinLnBrk="0" hangingPunct="1">
        <a:lnSpc>
          <a:spcPct val="120000"/>
        </a:lnSpc>
        <a:spcBef>
          <a:spcPts val="0"/>
        </a:spcBef>
        <a:spcAft>
          <a:spcPts val="364"/>
        </a:spcAft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2pPr>
      <a:lvl3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3pPr>
      <a:lvl4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4pPr>
      <a:lvl5pPr marL="7316" marR="3081" algn="ctr" defTabSz="554492" rtl="0" eaLnBrk="1" latinLnBrk="0" hangingPunct="1">
        <a:lnSpc>
          <a:spcPct val="118300"/>
        </a:lnSpc>
        <a:spcBef>
          <a:spcPts val="58"/>
        </a:spcBef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rs.tlevels.gov.uk/hc/en-g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DCE0566B-8503-4DC4-AB1E-6AFD28333BA8}"/>
              </a:ext>
            </a:extLst>
          </p:cNvPr>
          <p:cNvSpPr txBox="1">
            <a:spLocks/>
          </p:cNvSpPr>
          <p:nvPr/>
        </p:nvSpPr>
        <p:spPr>
          <a:xfrm>
            <a:off x="335360" y="2564904"/>
            <a:ext cx="11521280" cy="13255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80000"/>
              </a:lnSpc>
              <a:defRPr sz="4730" b="1" i="1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7800" kern="0" dirty="0"/>
              <a:t>T LEVEL INDUSTRY PLACEMENTS</a:t>
            </a:r>
          </a:p>
        </p:txBody>
      </p:sp>
    </p:spTree>
    <p:extLst>
      <p:ext uri="{BB962C8B-B14F-4D97-AF65-F5344CB8AC3E}">
        <p14:creationId xmlns:p14="http://schemas.microsoft.com/office/powerpoint/2010/main" val="421737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04F8E4-62D5-4865-9A31-7546E27BC638}"/>
              </a:ext>
            </a:extLst>
          </p:cNvPr>
          <p:cNvSpPr txBox="1"/>
          <p:nvPr/>
        </p:nvSpPr>
        <p:spPr>
          <a:xfrm>
            <a:off x="1055440" y="541710"/>
            <a:ext cx="1098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SHOULD OFFER INDUSTRY PLACEMENTS -POTENTIAL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E43A1-436B-4994-A774-FFB18F4A167E}"/>
              </a:ext>
            </a:extLst>
          </p:cNvPr>
          <p:cNvSpPr txBox="1"/>
          <p:nvPr/>
        </p:nvSpPr>
        <p:spPr>
          <a:xfrm>
            <a:off x="1919536" y="2366183"/>
            <a:ext cx="4752528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Skills to enhance productivity</a:t>
            </a:r>
          </a:p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New ideas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BA229-9D48-484F-AF3D-A74932990073}"/>
              </a:ext>
            </a:extLst>
          </p:cNvPr>
          <p:cNvSpPr txBox="1"/>
          <p:nvPr/>
        </p:nvSpPr>
        <p:spPr>
          <a:xfrm>
            <a:off x="6525667" y="2349068"/>
            <a:ext cx="5328592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Staff development and satisfaction</a:t>
            </a:r>
          </a:p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Reputation and brand</a:t>
            </a:r>
          </a:p>
          <a:p>
            <a:pPr>
              <a:spcBef>
                <a:spcPts val="2600"/>
              </a:spcBef>
              <a:spcAft>
                <a:spcPts val="2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Build relationships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55451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04F8E4-62D5-4865-9A31-7546E27BC638}"/>
              </a:ext>
            </a:extLst>
          </p:cNvPr>
          <p:cNvSpPr txBox="1"/>
          <p:nvPr/>
        </p:nvSpPr>
        <p:spPr>
          <a:xfrm>
            <a:off x="2063552" y="55859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6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POSSIBLE COSTS?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E43A1-436B-4994-A774-FFB18F4A167E}"/>
              </a:ext>
            </a:extLst>
          </p:cNvPr>
          <p:cNvSpPr txBox="1"/>
          <p:nvPr/>
        </p:nvSpPr>
        <p:spPr>
          <a:xfrm>
            <a:off x="3575720" y="1600339"/>
            <a:ext cx="7334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Staff time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Training and supervision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Legal compliance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Space and equipment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Payments to students (optional)</a:t>
            </a:r>
          </a:p>
        </p:txBody>
      </p:sp>
    </p:spTree>
    <p:extLst>
      <p:ext uri="{BB962C8B-B14F-4D97-AF65-F5344CB8AC3E}">
        <p14:creationId xmlns:p14="http://schemas.microsoft.com/office/powerpoint/2010/main" val="152100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1ED99A-07E9-4F6E-BEC7-069F8F020EBE}"/>
              </a:ext>
            </a:extLst>
          </p:cNvPr>
          <p:cNvSpPr txBox="1"/>
          <p:nvPr/>
        </p:nvSpPr>
        <p:spPr>
          <a:xfrm>
            <a:off x="551384" y="357174"/>
            <a:ext cx="468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BCAC6-9A59-474C-8492-9DD4C1F9497D}"/>
              </a:ext>
            </a:extLst>
          </p:cNvPr>
          <p:cNvSpPr txBox="1"/>
          <p:nvPr/>
        </p:nvSpPr>
        <p:spPr>
          <a:xfrm>
            <a:off x="1488008" y="1340768"/>
            <a:ext cx="4680000" cy="2088232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WHO’S GOING TO LOOK AFTER THEM?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supervisor and a mentor (could be the same person)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great opportunity for staff to develop mentoring skills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77855-3851-401C-964F-482255823283}"/>
              </a:ext>
            </a:extLst>
          </p:cNvPr>
          <p:cNvSpPr txBox="1"/>
          <p:nvPr/>
        </p:nvSpPr>
        <p:spPr>
          <a:xfrm>
            <a:off x="7176120" y="357174"/>
            <a:ext cx="4680000" cy="2855802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WON’T IT TAKE TOO MUCH TIME?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should be quite a quick process to design a placement and it will get quicker as we gain experience with placements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short- and long-term benefits will make it worth the time investment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3BCA6-D1BC-4ED1-8E5E-871872AAE3D9}"/>
              </a:ext>
            </a:extLst>
          </p:cNvPr>
          <p:cNvSpPr txBox="1"/>
          <p:nvPr/>
        </p:nvSpPr>
        <p:spPr>
          <a:xfrm>
            <a:off x="7176120" y="3684350"/>
            <a:ext cx="4680000" cy="2624969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WILL STUDENTS BE HIGH-CALIBRE?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 Levels are demanding courses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college or school will help find students that fit well with us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can be involved in recruiting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A10A5-AC92-4AD8-AC5C-3EADE01F37FC}"/>
              </a:ext>
            </a:extLst>
          </p:cNvPr>
          <p:cNvSpPr txBox="1"/>
          <p:nvPr/>
        </p:nvSpPr>
        <p:spPr>
          <a:xfrm>
            <a:off x="1488008" y="3933056"/>
            <a:ext cx="4680000" cy="1656184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WHAT ABOUT THE PAPERWORK?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Our local college or school will support us to understand and streamline what’s required</a:t>
            </a:r>
          </a:p>
        </p:txBody>
      </p:sp>
    </p:spTree>
    <p:extLst>
      <p:ext uri="{BB962C8B-B14F-4D97-AF65-F5344CB8AC3E}">
        <p14:creationId xmlns:p14="http://schemas.microsoft.com/office/powerpoint/2010/main" val="14876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ABAD4-D350-4789-BAA8-D4CBA9E7BF84}"/>
              </a:ext>
            </a:extLst>
          </p:cNvPr>
          <p:cNvSpPr txBox="1"/>
          <p:nvPr/>
        </p:nvSpPr>
        <p:spPr>
          <a:xfrm>
            <a:off x="475724" y="357174"/>
            <a:ext cx="468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99390-1C01-4699-BC1B-D57253725303}"/>
              </a:ext>
            </a:extLst>
          </p:cNvPr>
          <p:cNvSpPr txBox="1"/>
          <p:nvPr/>
        </p:nvSpPr>
        <p:spPr>
          <a:xfrm>
            <a:off x="1401129" y="1412776"/>
            <a:ext cx="4684172" cy="482453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such matters as: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safeguarding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students with special educational needs and disabilities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access and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ADE50-D548-44E9-9C6F-30207EA80FC6}"/>
              </a:ext>
            </a:extLst>
          </p:cNvPr>
          <p:cNvSpPr txBox="1"/>
          <p:nvPr/>
        </p:nvSpPr>
        <p:spPr>
          <a:xfrm>
            <a:off x="7320136" y="1396869"/>
            <a:ext cx="4114800" cy="51617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of these will normally be business as usual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tasks or projects just won’t work for a young worker, but many will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local college or school can and will help with compliance issues and will offer support and advice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4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DBA02-C7EC-463D-BE9E-BFF67E1D1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 r="31441"/>
          <a:stretch/>
        </p:blipFill>
        <p:spPr>
          <a:xfrm>
            <a:off x="8637924" y="0"/>
            <a:ext cx="35540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5A8597-30B2-4DA7-903C-503CF2287CE8}"/>
              </a:ext>
            </a:extLst>
          </p:cNvPr>
          <p:cNvSpPr txBox="1"/>
          <p:nvPr/>
        </p:nvSpPr>
        <p:spPr>
          <a:xfrm>
            <a:off x="1343473" y="1583690"/>
            <a:ext cx="6984776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Projects and tasks for students that will help them learn practical and technical skills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safe work environment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Equipment and resources for the work 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Someone to supervise and, if possible, a second person to mentor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Feedback and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D7342-EF8F-4001-98B1-5D156C50A612}"/>
              </a:ext>
            </a:extLst>
          </p:cNvPr>
          <p:cNvSpPr txBox="1"/>
          <p:nvPr/>
        </p:nvSpPr>
        <p:spPr>
          <a:xfrm>
            <a:off x="695400" y="18707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DO TO OFFER INDUSTRY PLACEMENTS ?</a:t>
            </a:r>
          </a:p>
        </p:txBody>
      </p:sp>
    </p:spTree>
    <p:extLst>
      <p:ext uri="{BB962C8B-B14F-4D97-AF65-F5344CB8AC3E}">
        <p14:creationId xmlns:p14="http://schemas.microsoft.com/office/powerpoint/2010/main" val="90530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E257BA-8A8D-46C6-A508-B56CADC75C11}"/>
              </a:ext>
            </a:extLst>
          </p:cNvPr>
          <p:cNvSpPr txBox="1"/>
          <p:nvPr/>
        </p:nvSpPr>
        <p:spPr>
          <a:xfrm>
            <a:off x="2711624" y="1540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DO TO OFFER INDUSTRY PLACEMENTS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82641-67C8-46B0-B1DF-09EE6B3E4448}"/>
              </a:ext>
            </a:extLst>
          </p:cNvPr>
          <p:cNvSpPr txBox="1"/>
          <p:nvPr/>
        </p:nvSpPr>
        <p:spPr>
          <a:xfrm>
            <a:off x="1487488" y="1654497"/>
            <a:ext cx="4176463" cy="4510805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DECISION AND PLANNING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Decide if they will work for us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 college or school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Decide who will supervise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Recruit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Comply with legal and policy requirements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equipment and support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AD2DA-B25D-41A0-A404-24A40CD01B1A}"/>
              </a:ext>
            </a:extLst>
          </p:cNvPr>
          <p:cNvSpPr txBox="1"/>
          <p:nvPr/>
        </p:nvSpPr>
        <p:spPr>
          <a:xfrm>
            <a:off x="7104112" y="1654496"/>
            <a:ext cx="4114800" cy="4510805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FINAL PREPARATIONS</a:t>
            </a:r>
          </a:p>
          <a:p>
            <a:pPr marL="285750" indent="-28575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and plan projects and variety of tasks</a:t>
            </a:r>
          </a:p>
          <a:p>
            <a:pPr marL="285750" indent="-28575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Create pre-joining instructions for the student</a:t>
            </a:r>
          </a:p>
          <a:p>
            <a:pPr marL="285750" indent="-28575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Prepare for induction</a:t>
            </a:r>
          </a:p>
          <a:p>
            <a:pPr marL="285750" indent="-28575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 a 3-way agreement between us / the college or school / the student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1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06245-856D-40DF-9590-CCF62BAE6FFA}"/>
              </a:ext>
            </a:extLst>
          </p:cNvPr>
          <p:cNvSpPr txBox="1"/>
          <p:nvPr/>
        </p:nvSpPr>
        <p:spPr>
          <a:xfrm>
            <a:off x="1487487" y="1654497"/>
            <a:ext cx="4896545" cy="4582815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DURING PLACEMENTS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Induction, with close contact during settling in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Supervision and support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Practical skills training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Finding opportunities for skills practice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Feedback and reviews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with our college or school if support is needed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40266-E6A2-486B-ABDE-6101ACB4F587}"/>
              </a:ext>
            </a:extLst>
          </p:cNvPr>
          <p:cNvSpPr txBox="1"/>
          <p:nvPr/>
        </p:nvSpPr>
        <p:spPr>
          <a:xfrm>
            <a:off x="6778556" y="1654498"/>
            <a:ext cx="5006076" cy="4582813"/>
          </a:xfrm>
          <a:prstGeom prst="rect">
            <a:avLst/>
          </a:prstGeom>
          <a:noFill/>
          <a:ln>
            <a:solidFill>
              <a:srgbClr val="765AB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REVIEW AND EVALUATION</a:t>
            </a:r>
          </a:p>
          <a:p>
            <a:pPr marL="285750" indent="-285750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Final review / appraisal for the student</a:t>
            </a:r>
          </a:p>
          <a:p>
            <a:pPr marL="285750" indent="-285750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Final review for us</a:t>
            </a:r>
          </a:p>
          <a:p>
            <a:pPr marL="285750" indent="-285750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Celebration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BB8E-F91C-497E-B5B3-D26122A71CAE}"/>
              </a:ext>
            </a:extLst>
          </p:cNvPr>
          <p:cNvSpPr txBox="1"/>
          <p:nvPr/>
        </p:nvSpPr>
        <p:spPr>
          <a:xfrm>
            <a:off x="2711624" y="1540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DO TO OFFER INDUSTRY PLACEMENTS ?</a:t>
            </a:r>
          </a:p>
        </p:txBody>
      </p:sp>
    </p:spTree>
    <p:extLst>
      <p:ext uri="{BB962C8B-B14F-4D97-AF65-F5344CB8AC3E}">
        <p14:creationId xmlns:p14="http://schemas.microsoft.com/office/powerpoint/2010/main" val="128941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7688" y="1700808"/>
            <a:ext cx="6552728" cy="19389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/>
              <a:t>What support IS AVAILABLE?</a:t>
            </a:r>
          </a:p>
        </p:txBody>
      </p:sp>
    </p:spTree>
    <p:extLst>
      <p:ext uri="{BB962C8B-B14F-4D97-AF65-F5344CB8AC3E}">
        <p14:creationId xmlns:p14="http://schemas.microsoft.com/office/powerpoint/2010/main" val="342040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6E5F2E-AF5F-4579-9421-314B1B05090F}"/>
              </a:ext>
            </a:extLst>
          </p:cNvPr>
          <p:cNvSpPr txBox="1"/>
          <p:nvPr/>
        </p:nvSpPr>
        <p:spPr>
          <a:xfrm>
            <a:off x="1501670" y="3856399"/>
            <a:ext cx="721763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https://employers.tlevels.gov.uk/hc/en-gb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Tools, guides, templates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endParaRPr lang="en-GB" sz="2000" i="1" dirty="0">
              <a:solidFill>
                <a:srgbClr val="E84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44D11-440B-43ED-B45B-A230828FA53D}"/>
              </a:ext>
            </a:extLst>
          </p:cNvPr>
          <p:cNvSpPr txBox="1"/>
          <p:nvPr/>
        </p:nvSpPr>
        <p:spPr>
          <a:xfrm>
            <a:off x="1536571" y="548680"/>
            <a:ext cx="7079890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WITH: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and deciding whether to offer industry placements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industry placements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industry placements</a:t>
            </a:r>
          </a:p>
        </p:txBody>
      </p:sp>
      <p:pic>
        <p:nvPicPr>
          <p:cNvPr id="7" name="Picture 6" descr="A picture containing person, indoor, man, standing&#10;&#10;Description automatically generated">
            <a:extLst>
              <a:ext uri="{FF2B5EF4-FFF2-40B4-BE49-F238E27FC236}">
                <a16:creationId xmlns:a16="http://schemas.microsoft.com/office/drawing/2014/main" id="{04FBD255-3D2C-4FE5-9E3D-B4B723FCC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4" r="25194"/>
          <a:stretch/>
        </p:blipFill>
        <p:spPr>
          <a:xfrm>
            <a:off x="8616461" y="0"/>
            <a:ext cx="3590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9446D-3BCA-4F48-8648-3F826AC73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41200"/>
          <a:stretch/>
        </p:blipFill>
        <p:spPr>
          <a:xfrm>
            <a:off x="8616460" y="0"/>
            <a:ext cx="357553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1E0D7-A6B5-4990-9D7A-BF64895914C2}"/>
              </a:ext>
            </a:extLst>
          </p:cNvPr>
          <p:cNvSpPr txBox="1"/>
          <p:nvPr/>
        </p:nvSpPr>
        <p:spPr>
          <a:xfrm>
            <a:off x="1919536" y="476672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NATIONAL APPRENTICESHIP SERVICE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08000 150 600</a:t>
            </a:r>
          </a:p>
          <a:p>
            <a:pPr>
              <a:spcBef>
                <a:spcPts val="6000"/>
              </a:spcBef>
              <a:spcAft>
                <a:spcPts val="6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WE MIGHT ALSO TALK TO: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Local colleges or schools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Business organisations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Other businesses</a:t>
            </a:r>
          </a:p>
        </p:txBody>
      </p:sp>
    </p:spTree>
    <p:extLst>
      <p:ext uri="{BB962C8B-B14F-4D97-AF65-F5344CB8AC3E}">
        <p14:creationId xmlns:p14="http://schemas.microsoft.com/office/powerpoint/2010/main" val="65499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B18E15-AF33-4B3F-8B6B-369090FCF929}"/>
              </a:ext>
            </a:extLst>
          </p:cNvPr>
          <p:cNvSpPr txBox="1"/>
          <p:nvPr/>
        </p:nvSpPr>
        <p:spPr>
          <a:xfrm>
            <a:off x="683250" y="548680"/>
            <a:ext cx="9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F8EE2098-5A65-47E0-905C-CB66C80C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1212357"/>
            <a:ext cx="8184233" cy="504056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square" anchor="t">
            <a:noAutofit/>
          </a:bodyPr>
          <a:lstStyle/>
          <a:p>
            <a:pPr marL="363538" indent="-363538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are T Levels?</a:t>
            </a:r>
          </a:p>
          <a:p>
            <a:pPr marL="363538" indent="-363538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are T Level industry placements?</a:t>
            </a:r>
          </a:p>
          <a:p>
            <a:pPr marL="363538" indent="-363538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get involved, what’s the cost, and what do we have to do?</a:t>
            </a:r>
          </a:p>
          <a:p>
            <a:pPr marL="363538" indent="-363538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support is available?</a:t>
            </a:r>
          </a:p>
          <a:p>
            <a:pPr marL="173274" indent="-173274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74" indent="-173274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74" indent="-173274" defTabSz="554478">
              <a:spcBef>
                <a:spcPts val="220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9776" y="2204864"/>
            <a:ext cx="4659096" cy="22065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6000" dirty="0"/>
              <a:t>What are t levels?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5276F6-1F8F-4354-865A-6BABF9109333}"/>
              </a:ext>
            </a:extLst>
          </p:cNvPr>
          <p:cNvSpPr txBox="1"/>
          <p:nvPr/>
        </p:nvSpPr>
        <p:spPr>
          <a:xfrm>
            <a:off x="1056452" y="1051782"/>
            <a:ext cx="2132010" cy="3070940"/>
          </a:xfrm>
          <a:prstGeom prst="rect">
            <a:avLst/>
          </a:prstGeom>
          <a:solidFill>
            <a:schemeClr val="bg1"/>
          </a:solidFill>
          <a:ln w="38100"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LEVELS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Subject-based qualifications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years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local college or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7DED9-5789-4653-88A4-B255672B3EBF}"/>
              </a:ext>
            </a:extLst>
          </p:cNvPr>
          <p:cNvSpPr txBox="1"/>
          <p:nvPr/>
        </p:nvSpPr>
        <p:spPr>
          <a:xfrm>
            <a:off x="9110989" y="1051782"/>
            <a:ext cx="2930557" cy="3070941"/>
          </a:xfrm>
          <a:prstGeom prst="rect">
            <a:avLst/>
          </a:prstGeom>
          <a:noFill/>
          <a:ln w="38100"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APPRENTICESHIP Level 2/3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12 months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work-based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on the job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 off the job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93885-17AE-48E3-91CD-81DBFDB24728}"/>
              </a:ext>
            </a:extLst>
          </p:cNvPr>
          <p:cNvSpPr txBox="1"/>
          <p:nvPr/>
        </p:nvSpPr>
        <p:spPr>
          <a:xfrm>
            <a:off x="1204860" y="5589240"/>
            <a:ext cx="3240000" cy="972000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8A8F-B9D9-45E6-B55C-1236CE678E55}"/>
              </a:ext>
            </a:extLst>
          </p:cNvPr>
          <p:cNvSpPr txBox="1"/>
          <p:nvPr/>
        </p:nvSpPr>
        <p:spPr>
          <a:xfrm>
            <a:off x="4821624" y="5589240"/>
            <a:ext cx="3240000" cy="972000"/>
          </a:xfrm>
          <a:prstGeom prst="rect">
            <a:avLst/>
          </a:prstGeom>
          <a:noFill/>
          <a:ln w="38100"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BE9B7-9E3C-4E1A-8BCC-8DE0CF700B6C}"/>
              </a:ext>
            </a:extLst>
          </p:cNvPr>
          <p:cNvSpPr txBox="1"/>
          <p:nvPr/>
        </p:nvSpPr>
        <p:spPr>
          <a:xfrm>
            <a:off x="8438388" y="5589240"/>
            <a:ext cx="3240000" cy="972000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Higher/Degree Apprenticeship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7BC157-395E-4BE8-9A28-9EEED7B2D328}"/>
              </a:ext>
            </a:extLst>
          </p:cNvPr>
          <p:cNvSpPr txBox="1"/>
          <p:nvPr/>
        </p:nvSpPr>
        <p:spPr>
          <a:xfrm>
            <a:off x="763767" y="256882"/>
            <a:ext cx="10980954" cy="600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E847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EDUCATION AND TRAINING OPTIONS, POST-GCSE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22529-A374-4169-81F0-72707055C588}"/>
              </a:ext>
            </a:extLst>
          </p:cNvPr>
          <p:cNvSpPr txBox="1"/>
          <p:nvPr/>
        </p:nvSpPr>
        <p:spPr>
          <a:xfrm>
            <a:off x="3350347" y="1054810"/>
            <a:ext cx="5598757" cy="1834204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LEVELS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2-year technical programmes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colleges, schools, training providers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classroom based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 in a placement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5ADA0-EF71-4843-94ED-71D40B28CDCA}"/>
              </a:ext>
            </a:extLst>
          </p:cNvPr>
          <p:cNvSpPr txBox="1"/>
          <p:nvPr/>
        </p:nvSpPr>
        <p:spPr>
          <a:xfrm>
            <a:off x="3350347" y="2889014"/>
            <a:ext cx="5598757" cy="1221676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Placements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build attitudes and behaviours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to develop practical skills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A097D-3862-489B-95BF-F68DED69485E}"/>
              </a:ext>
            </a:extLst>
          </p:cNvPr>
          <p:cNvSpPr txBox="1"/>
          <p:nvPr/>
        </p:nvSpPr>
        <p:spPr>
          <a:xfrm flipH="1">
            <a:off x="3350347" y="1051782"/>
            <a:ext cx="5598757" cy="3070940"/>
          </a:xfrm>
          <a:prstGeom prst="rect">
            <a:avLst/>
          </a:prstGeom>
          <a:noFill/>
          <a:ln w="38100">
            <a:solidFill>
              <a:srgbClr val="E8472B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2907E-B6FB-402D-8630-088BE8E54B7C}"/>
              </a:ext>
            </a:extLst>
          </p:cNvPr>
          <p:cNvSpPr txBox="1"/>
          <p:nvPr/>
        </p:nvSpPr>
        <p:spPr>
          <a:xfrm>
            <a:off x="1204860" y="4969024"/>
            <a:ext cx="10289778" cy="476200"/>
          </a:xfrm>
          <a:prstGeom prst="rect">
            <a:avLst/>
          </a:prstGeom>
          <a:noFill/>
          <a:ln w="38100">
            <a:solidFill>
              <a:srgbClr val="E8472B"/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E847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Followed by possible progression to :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E847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DDAB880-3A9B-4EBA-84B0-72695B458B10}"/>
              </a:ext>
            </a:extLst>
          </p:cNvPr>
          <p:cNvSpPr/>
          <p:nvPr/>
        </p:nvSpPr>
        <p:spPr>
          <a:xfrm rot="16200000">
            <a:off x="6255891" y="936385"/>
            <a:ext cx="476200" cy="7128794"/>
          </a:xfrm>
          <a:prstGeom prst="leftBrace">
            <a:avLst>
              <a:gd name="adj1" fmla="val 13744"/>
              <a:gd name="adj2" fmla="val 50000"/>
            </a:avLst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4325917-7366-4E8F-AC5A-0E6BE3657BF7}"/>
              </a:ext>
            </a:extLst>
          </p:cNvPr>
          <p:cNvSpPr txBox="1"/>
          <p:nvPr/>
        </p:nvSpPr>
        <p:spPr>
          <a:xfrm>
            <a:off x="983432" y="149800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 LEVELS ARE THERE?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29CFA1-1CD7-89B2-DF54-BCF639735B2B}"/>
              </a:ext>
            </a:extLst>
          </p:cNvPr>
          <p:cNvSpPr/>
          <p:nvPr/>
        </p:nvSpPr>
        <p:spPr>
          <a:xfrm>
            <a:off x="1110965" y="1259499"/>
            <a:ext cx="5240674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production, design and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Design, surveying and planning for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and childcare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979F4-3AA7-145A-794E-D8424DBE8A93}"/>
              </a:ext>
            </a:extLst>
          </p:cNvPr>
          <p:cNvSpPr/>
          <p:nvPr/>
        </p:nvSpPr>
        <p:spPr>
          <a:xfrm>
            <a:off x="1110965" y="2588123"/>
            <a:ext cx="5240674" cy="23146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AUTUMN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 services engineering for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business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support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Healthcare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Onsite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7AB0B-0E46-FBB5-D7F5-AC0C2441BF8A}"/>
              </a:ext>
            </a:extLst>
          </p:cNvPr>
          <p:cNvSpPr/>
          <p:nvPr/>
        </p:nvSpPr>
        <p:spPr>
          <a:xfrm>
            <a:off x="1110965" y="5039619"/>
            <a:ext cx="5164722" cy="142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Maintenance, installation and repair for engineering and manufacturing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683B4-77D7-BDF0-8B77-943E9A31021F}"/>
              </a:ext>
            </a:extLst>
          </p:cNvPr>
          <p:cNvSpPr/>
          <p:nvPr/>
        </p:nvSpPr>
        <p:spPr>
          <a:xfrm>
            <a:off x="6439842" y="1264878"/>
            <a:ext cx="5465692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Engineering, manufacturing, processing and control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and development for engineering and manufacturing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and administration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DFB22-370F-FAD8-4083-6361B1A3E810}"/>
              </a:ext>
            </a:extLst>
          </p:cNvPr>
          <p:cNvSpPr/>
          <p:nvPr/>
        </p:nvSpPr>
        <p:spPr>
          <a:xfrm>
            <a:off x="6439841" y="2558188"/>
            <a:ext cx="5316626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Agriculture, land management and 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051FA-C852-375A-39BC-CF10E5716E87}"/>
              </a:ext>
            </a:extLst>
          </p:cNvPr>
          <p:cNvSpPr/>
          <p:nvPr/>
        </p:nvSpPr>
        <p:spPr>
          <a:xfrm>
            <a:off x="6439841" y="3692853"/>
            <a:ext cx="5316626" cy="11917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care and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Craft and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Media, broadcast and production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4600A-0F43-1131-8DA3-32682021DDBE}"/>
              </a:ext>
            </a:extLst>
          </p:cNvPr>
          <p:cNvSpPr/>
          <p:nvPr/>
        </p:nvSpPr>
        <p:spPr>
          <a:xfrm>
            <a:off x="6439841" y="5132129"/>
            <a:ext cx="5316626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AUTUMN 2025 onwards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Sales, Marketing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33787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48162A-3757-400E-BE58-2E3C5A5504F6}"/>
              </a:ext>
            </a:extLst>
          </p:cNvPr>
          <p:cNvSpPr txBox="1"/>
          <p:nvPr/>
        </p:nvSpPr>
        <p:spPr>
          <a:xfrm>
            <a:off x="1631504" y="277037"/>
            <a:ext cx="9924814" cy="600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3600" b="1" i="1" dirty="0">
                <a:solidFill>
                  <a:srgbClr val="E84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 LEVEL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1313A-A3AB-4D5A-B586-70878396BE53}"/>
              </a:ext>
            </a:extLst>
          </p:cNvPr>
          <p:cNvSpPr txBox="1"/>
          <p:nvPr/>
        </p:nvSpPr>
        <p:spPr>
          <a:xfrm>
            <a:off x="2028560" y="1362546"/>
            <a:ext cx="1296144" cy="2662288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 to 1400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4EE95-6081-429C-AB42-0BE807A36850}"/>
              </a:ext>
            </a:extLst>
          </p:cNvPr>
          <p:cNvSpPr txBox="1"/>
          <p:nvPr/>
        </p:nvSpPr>
        <p:spPr>
          <a:xfrm>
            <a:off x="2028560" y="4509624"/>
            <a:ext cx="1296144" cy="1554064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</a:p>
          <a:p>
            <a:pPr algn="ctr">
              <a:spcAft>
                <a:spcPts val="6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315 hours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350 hours average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A99DC-D22B-4A9E-901C-E72C6A5BDA50}"/>
              </a:ext>
            </a:extLst>
          </p:cNvPr>
          <p:cNvSpPr txBox="1"/>
          <p:nvPr/>
        </p:nvSpPr>
        <p:spPr>
          <a:xfrm>
            <a:off x="3756752" y="1362546"/>
            <a:ext cx="2699288" cy="26622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TECHNICAL QUALIFICATION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21C45-D209-4086-BA1D-284BA3439897}"/>
              </a:ext>
            </a:extLst>
          </p:cNvPr>
          <p:cNvSpPr txBox="1"/>
          <p:nvPr/>
        </p:nvSpPr>
        <p:spPr>
          <a:xfrm>
            <a:off x="6475586" y="1365393"/>
            <a:ext cx="3497394" cy="1332148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1488-8BD6-4A3D-9AE1-5CAD9576C255}"/>
              </a:ext>
            </a:extLst>
          </p:cNvPr>
          <p:cNvSpPr txBox="1"/>
          <p:nvPr/>
        </p:nvSpPr>
        <p:spPr>
          <a:xfrm>
            <a:off x="6475586" y="2694694"/>
            <a:ext cx="3497394" cy="1332148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209C1-19DA-43EE-9896-121958E52E4B}"/>
              </a:ext>
            </a:extLst>
          </p:cNvPr>
          <p:cNvSpPr txBox="1"/>
          <p:nvPr/>
        </p:nvSpPr>
        <p:spPr>
          <a:xfrm>
            <a:off x="9972980" y="1365393"/>
            <a:ext cx="1925464" cy="1332148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English and maths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E7FF4-4352-4349-A2BD-7B092098223B}"/>
              </a:ext>
            </a:extLst>
          </p:cNvPr>
          <p:cNvSpPr txBox="1"/>
          <p:nvPr/>
        </p:nvSpPr>
        <p:spPr>
          <a:xfrm>
            <a:off x="9972980" y="2694694"/>
            <a:ext cx="1925464" cy="1332148"/>
          </a:xfrm>
          <a:prstGeom prst="rect">
            <a:avLst/>
          </a:prstGeom>
          <a:noFill/>
          <a:ln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96A7C-BAFC-40D6-8151-6F483F88F81E}"/>
              </a:ext>
            </a:extLst>
          </p:cNvPr>
          <p:cNvSpPr txBox="1"/>
          <p:nvPr/>
        </p:nvSpPr>
        <p:spPr>
          <a:xfrm>
            <a:off x="3756752" y="4591040"/>
            <a:ext cx="2483264" cy="7565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Technical skills and knowledge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6085A-80E9-4DC8-AFC4-E1C22BBE586D}"/>
              </a:ext>
            </a:extLst>
          </p:cNvPr>
          <p:cNvSpPr txBox="1"/>
          <p:nvPr/>
        </p:nvSpPr>
        <p:spPr>
          <a:xfrm>
            <a:off x="6567598" y="4591040"/>
            <a:ext cx="2520000" cy="74294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Practical skills for employment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7348F7-723F-4E07-A627-FE4F1385210A}"/>
              </a:ext>
            </a:extLst>
          </p:cNvPr>
          <p:cNvSpPr txBox="1"/>
          <p:nvPr/>
        </p:nvSpPr>
        <p:spPr>
          <a:xfrm>
            <a:off x="3786956" y="5464086"/>
            <a:ext cx="8141692" cy="6292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 PLACEMENT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CED57-6BCE-42AC-B3BD-336B72E33490}"/>
              </a:ext>
            </a:extLst>
          </p:cNvPr>
          <p:cNvSpPr txBox="1"/>
          <p:nvPr/>
        </p:nvSpPr>
        <p:spPr>
          <a:xfrm rot="16200000">
            <a:off x="-900240" y="3499258"/>
            <a:ext cx="4701141" cy="4277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 years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EEDD8-0041-4AE6-B357-E156712AD55F}"/>
              </a:ext>
            </a:extLst>
          </p:cNvPr>
          <p:cNvSpPr txBox="1"/>
          <p:nvPr/>
        </p:nvSpPr>
        <p:spPr>
          <a:xfrm>
            <a:off x="3756752" y="1355144"/>
            <a:ext cx="8141692" cy="2669690"/>
          </a:xfrm>
          <a:prstGeom prst="rect">
            <a:avLst/>
          </a:prstGeom>
          <a:noFill/>
          <a:ln w="38100">
            <a:solidFill>
              <a:srgbClr val="FC442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419C4-E515-4976-9FB2-27A372BA717D}"/>
              </a:ext>
            </a:extLst>
          </p:cNvPr>
          <p:cNvSpPr txBox="1"/>
          <p:nvPr/>
        </p:nvSpPr>
        <p:spPr>
          <a:xfrm>
            <a:off x="3756752" y="4509624"/>
            <a:ext cx="8141692" cy="1554063"/>
          </a:xfrm>
          <a:prstGeom prst="rect">
            <a:avLst/>
          </a:prstGeom>
          <a:noFill/>
          <a:ln w="38100">
            <a:solidFill>
              <a:srgbClr val="E8472B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CCC7B-FA53-4071-93F2-29418A272832}"/>
              </a:ext>
            </a:extLst>
          </p:cNvPr>
          <p:cNvSpPr txBox="1"/>
          <p:nvPr/>
        </p:nvSpPr>
        <p:spPr>
          <a:xfrm>
            <a:off x="9549850" y="4591040"/>
            <a:ext cx="2348594" cy="107020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Meaningful contribution in the workplace </a:t>
            </a:r>
          </a:p>
        </p:txBody>
      </p:sp>
    </p:spTree>
    <p:extLst>
      <p:ext uri="{BB962C8B-B14F-4D97-AF65-F5344CB8AC3E}">
        <p14:creationId xmlns:p14="http://schemas.microsoft.com/office/powerpoint/2010/main" val="86126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464" y="1916832"/>
            <a:ext cx="10272464" cy="37856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/>
              <a:t>What are T LEVEL industry placements?</a:t>
            </a:r>
          </a:p>
        </p:txBody>
      </p:sp>
    </p:spTree>
    <p:extLst>
      <p:ext uri="{BB962C8B-B14F-4D97-AF65-F5344CB8AC3E}">
        <p14:creationId xmlns:p14="http://schemas.microsoft.com/office/powerpoint/2010/main" val="221879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B18E15-AF33-4B3F-8B6B-369090FCF929}"/>
              </a:ext>
            </a:extLst>
          </p:cNvPr>
          <p:cNvSpPr txBox="1"/>
          <p:nvPr/>
        </p:nvSpPr>
        <p:spPr>
          <a:xfrm>
            <a:off x="911424" y="262389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 LEVEL INDUSTRY PLACEMENTS?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F8EE2098-5A65-47E0-905C-CB66C80C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980866"/>
            <a:ext cx="10297144" cy="583251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square" anchor="t">
            <a:noAutofit/>
          </a:bodyPr>
          <a:lstStyle/>
          <a:p>
            <a:pPr marL="363538" indent="-363538" defTabSz="554478">
              <a:spcBef>
                <a:spcPts val="170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spent learning and working in our organisation</a:t>
            </a:r>
          </a:p>
          <a:p>
            <a:pPr marL="363538" indent="-363538" defTabSz="554478">
              <a:spcBef>
                <a:spcPts val="170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our workplace –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making a meaningful contribution to our teams</a:t>
            </a:r>
          </a:p>
          <a:p>
            <a:pPr marL="363538" indent="-363538" defTabSz="554478">
              <a:spcBef>
                <a:spcPts val="170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Minimum of 315 hours,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(approximately 45 working days)</a:t>
            </a:r>
          </a:p>
          <a:p>
            <a:pPr marL="363538" indent="-363538" defTabSz="554478">
              <a:spcBef>
                <a:spcPts val="170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Occupationally-specific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developing practical and technical skills in the subject the student is studying</a:t>
            </a:r>
          </a:p>
        </p:txBody>
      </p:sp>
    </p:spTree>
    <p:extLst>
      <p:ext uri="{BB962C8B-B14F-4D97-AF65-F5344CB8AC3E}">
        <p14:creationId xmlns:p14="http://schemas.microsoft.com/office/powerpoint/2010/main" val="39498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0C4E6-73AC-4AC2-9442-15822A749D05}"/>
              </a:ext>
            </a:extLst>
          </p:cNvPr>
          <p:cNvSpPr/>
          <p:nvPr/>
        </p:nvSpPr>
        <p:spPr>
          <a:xfrm>
            <a:off x="1127448" y="476672"/>
            <a:ext cx="208823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50EFD7D-BF2C-4448-9179-1660F2B10A9A}"/>
              </a:ext>
            </a:extLst>
          </p:cNvPr>
          <p:cNvSpPr txBox="1">
            <a:spLocks/>
          </p:cNvSpPr>
          <p:nvPr/>
        </p:nvSpPr>
        <p:spPr>
          <a:xfrm>
            <a:off x="767408" y="1421775"/>
            <a:ext cx="1123324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lnSpc>
                <a:spcPct val="80000"/>
              </a:lnSpc>
              <a:defRPr sz="3638" b="1" i="1" cap="all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GB" sz="6000" dirty="0"/>
              <a:t>WHY GET INVOLVED, WHAT’S THE COST, AND WHAT DO WE NEED TO DO?</a:t>
            </a:r>
          </a:p>
        </p:txBody>
      </p:sp>
    </p:spTree>
    <p:extLst>
      <p:ext uri="{BB962C8B-B14F-4D97-AF65-F5344CB8AC3E}">
        <p14:creationId xmlns:p14="http://schemas.microsoft.com/office/powerpoint/2010/main" val="3351404157"/>
      </p:ext>
    </p:extLst>
  </p:cSld>
  <p:clrMapOvr>
    <a:masterClrMapping/>
  </p:clrMapOvr>
</p:sld>
</file>

<file path=ppt/theme/theme1.xml><?xml version="1.0" encoding="utf-8"?>
<a:theme xmlns:a="http://schemas.openxmlformats.org/drawingml/2006/main" name="T Levels">
  <a:themeElements>
    <a:clrScheme name="T Levels">
      <a:dk1>
        <a:srgbClr val="000000"/>
      </a:dk1>
      <a:lt1>
        <a:srgbClr val="FFFFFF"/>
      </a:lt1>
      <a:dk2>
        <a:srgbClr val="FF9567"/>
      </a:dk2>
      <a:lt2>
        <a:srgbClr val="FC4420"/>
      </a:lt2>
      <a:accent1>
        <a:srgbClr val="7659B0"/>
      </a:accent1>
      <a:accent2>
        <a:srgbClr val="000000"/>
      </a:accent2>
      <a:accent3>
        <a:srgbClr val="FFFFFF"/>
      </a:accent3>
      <a:accent4>
        <a:srgbClr val="FF9567"/>
      </a:accent4>
      <a:accent5>
        <a:srgbClr val="FC4420"/>
      </a:accent5>
      <a:accent6>
        <a:srgbClr val="7659B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ourie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1c5d9-d07c-465c-8b2b-af7db5455c54" xsi:nil="true"/>
    <lcf76f155ced4ddcb4097134ff3c332f xmlns="979f5eb2-dfb5-4eac-b068-c8161158cc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6AFF87C34B4A9FAE502430885282" ma:contentTypeVersion="17" ma:contentTypeDescription="Create a new document." ma:contentTypeScope="" ma:versionID="c9f471e5fffad0039b757534280ebfd7">
  <xsd:schema xmlns:xsd="http://www.w3.org/2001/XMLSchema" xmlns:xs="http://www.w3.org/2001/XMLSchema" xmlns:p="http://schemas.microsoft.com/office/2006/metadata/properties" xmlns:ns2="979f5eb2-dfb5-4eac-b068-c8161158ccfc" xmlns:ns3="d331c5d9-d07c-465c-8b2b-af7db5455c54" targetNamespace="http://schemas.microsoft.com/office/2006/metadata/properties" ma:root="true" ma:fieldsID="37e946467867a48509f39818f8b57438" ns2:_="" ns3:_="">
    <xsd:import namespace="979f5eb2-dfb5-4eac-b068-c8161158ccfc"/>
    <xsd:import namespace="d331c5d9-d07c-465c-8b2b-af7db5455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f5eb2-dfb5-4eac-b068-c8161158c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46117c-483c-4368-8e8e-496db685c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1c5d9-d07c-465c-8b2b-af7db5455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9f21f1-efea-47fa-ba06-7d00ea56b459}" ma:internalName="TaxCatchAll" ma:showField="CatchAllData" ma:web="d331c5d9-d07c-465c-8b2b-af7db5455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577FD-D7B8-43B4-8709-DC3A68DE71B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331c5d9-d07c-465c-8b2b-af7db5455c54"/>
    <ds:schemaRef ds:uri="http://schemas.microsoft.com/office/2006/metadata/properties"/>
    <ds:schemaRef ds:uri="http://schemas.microsoft.com/office/infopath/2007/PartnerControls"/>
    <ds:schemaRef ds:uri="http://purl.org/dc/dcmitype/"/>
    <ds:schemaRef ds:uri="979f5eb2-dfb5-4eac-b068-c8161158cc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CF856B-3587-4C72-9976-F9FB6A895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9f5eb2-dfb5-4eac-b068-c8161158ccfc"/>
    <ds:schemaRef ds:uri="d331c5d9-d07c-465c-8b2b-af7db5455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1A0975-4CD6-450F-937F-B928632DF4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Microsoft Office PowerPoint</Application>
  <PresentationFormat>Widescreen</PresentationFormat>
  <Paragraphs>378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</vt:lpstr>
      <vt:lpstr>Courier New</vt:lpstr>
      <vt:lpstr>T Levels</vt:lpstr>
      <vt:lpstr>PowerPoint Presentation</vt:lpstr>
      <vt:lpstr>PowerPoint Presentation</vt:lpstr>
      <vt:lpstr>What are t levels?</vt:lpstr>
      <vt:lpstr>PowerPoint Presentation</vt:lpstr>
      <vt:lpstr>PowerPoint Presentation</vt:lpstr>
      <vt:lpstr>PowerPoint Presentation</vt:lpstr>
      <vt:lpstr>What are T LEVEL industry placements?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support IS AVAILABLE?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Yoshabel Durand</cp:lastModifiedBy>
  <cp:revision>133</cp:revision>
  <cp:lastPrinted>2020-01-31T06:34:28Z</cp:lastPrinted>
  <dcterms:created xsi:type="dcterms:W3CDTF">2020-01-10T15:24:07Z</dcterms:created>
  <dcterms:modified xsi:type="dcterms:W3CDTF">2024-08-21T10:23:13Z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0x010100DA506AFF87C34B4A9FAE502430885282</vt:lpwstr>
  </property>
  <property fmtid="{D5CDD505-2E9C-101B-9397-08002B2CF9AE}" pid="3" name="MediaServiceImageTags">
    <vt:lpwstr/>
  </property>
</Properties>
</file>