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753" r:id="rId5"/>
  </p:sldMasterIdLst>
  <p:notesMasterIdLst>
    <p:notesMasterId r:id="rId19"/>
  </p:notesMasterIdLst>
  <p:sldIdLst>
    <p:sldId id="263" r:id="rId6"/>
    <p:sldId id="339" r:id="rId7"/>
    <p:sldId id="348" r:id="rId8"/>
    <p:sldId id="349" r:id="rId9"/>
    <p:sldId id="350" r:id="rId10"/>
    <p:sldId id="367" r:id="rId11"/>
    <p:sldId id="483" r:id="rId12"/>
    <p:sldId id="484" r:id="rId13"/>
    <p:sldId id="485" r:id="rId14"/>
    <p:sldId id="487" r:id="rId15"/>
    <p:sldId id="482" r:id="rId16"/>
    <p:sldId id="270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AA5915-4C19-C4D0-752C-96AD1456F85F}" name="Ellis Teresa DWP DWP DIG PEOPLE  PRACTICES STAFFING" initials="ETDDDPPS" userId="S::Teresa.Ellis2@dwp.gov.uk::9fdf7bd6-4b1e-4113-aac1-d318816ba7e2" providerId="AD"/>
  <p188:author id="{701BB617-B48D-40BB-CA46-19BF9647A120}" name="Tailor Ketna DIGITAL GROUP Digital Group Caxton House" initials="TH" userId="S::ketna.tailor@dwp.gov.uk::634e78ee-d154-407b-a3e1-356814d18246" providerId="AD"/>
  <p188:author id="{2C69FA6C-90E3-56BB-B48F-7E2A114E2E94}" name="Price Emma DWP DWP DIG PEOPLE  PRACTICES STAFFING" initials="PEDDDPPS" userId="S::Emma.Price@dwp.gov.uk::47e13afb-4ec4-4d6a-81bd-2ed6a53e67df" providerId="AD"/>
  <p188:author id="{08DC8BC6-B42E-0BBA-FD49-16C3E10B1461}" name="Farmer Sean DIGITAL GROUP Digital Engagement" initials="FE" userId="S::sean.farmer1@dwp.gov.uk::b7def42a-5af4-4c80-9244-6cf0017410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197"/>
    <a:srgbClr val="003078"/>
    <a:srgbClr val="4D2E8F"/>
    <a:srgbClr val="4C2C92"/>
    <a:srgbClr val="1D70B8"/>
    <a:srgbClr val="912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BEF16-1F86-42D0-BFB3-089FE1FFFA23}" v="74" dt="2023-10-26T15:40:3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579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hyperlink" Target="https://forms.office.com/Pages/ResponsePage.aspx?id=6fbxllcQF0GsKIDN_ob4w6SfCGwe9ttFiWRoBahbEFhUNFNEQk80V0NLR0FGUUVaVzFIT0tPSDJBMi4u" TargetMode="External"/><Relationship Id="rId1" Type="http://schemas.openxmlformats.org/officeDocument/2006/relationships/hyperlink" Target="https://intranet.dwp.gov.uk/section/working-dwp/dwp-learning-portal/essential-learning-and-induction/induction-hub/essential-induction/dwp-employee-and-new-department" TargetMode="Externa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6fbxllcQF0GsKIDN_ob4w6SfCGwe9ttFiWRoBahbEFhUNFNEQk80V0NLR0FGUUVaVzFIT0tPSDJBMi4u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intranet.dwp.gov.uk/section/working-dwp/dwp-learning-portal/essential-learning-and-induction/induction-hub/essential-induction/dwp-employee-and-new-department" TargetMode="External"/><Relationship Id="rId12" Type="http://schemas.openxmlformats.org/officeDocument/2006/relationships/image" Target="../media/image37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23A60-295B-4B68-9735-431C628F38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A1F3B81-811A-43AF-AC3B-AF95967067B5}">
      <dgm:prSet phldrT="[Text]" custT="1"/>
      <dgm:spPr/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Equivalent to A Levels, T levels take 2 years to complete.  </a:t>
          </a:r>
        </a:p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Students are usually 16-19 years old</a:t>
          </a:r>
        </a:p>
      </dgm:t>
    </dgm:pt>
    <dgm:pt modelId="{2841F678-CFD0-413D-9734-CE86F704AAA4}" type="parTrans" cxnId="{08267F54-40F3-4111-A879-99C5C22D3FC3}">
      <dgm:prSet/>
      <dgm:spPr/>
      <dgm:t>
        <a:bodyPr/>
        <a:lstStyle/>
        <a:p>
          <a:endParaRPr lang="en-GB"/>
        </a:p>
      </dgm:t>
    </dgm:pt>
    <dgm:pt modelId="{D713ABCA-F9EB-4838-91FF-8785FBB7370E}" type="sibTrans" cxnId="{08267F54-40F3-4111-A879-99C5C22D3FC3}">
      <dgm:prSet/>
      <dgm:spPr/>
      <dgm:t>
        <a:bodyPr/>
        <a:lstStyle/>
        <a:p>
          <a:endParaRPr lang="en-GB"/>
        </a:p>
      </dgm:t>
    </dgm:pt>
    <dgm:pt modelId="{12E751B0-398A-4ACC-9879-097AF7CF8A6A}">
      <dgm:prSet phldrT="[Text]" custT="1"/>
      <dgm:spPr/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They blend learning with work placements.</a:t>
          </a:r>
        </a:p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Placements will be either admin or digital to apply the academic learning</a:t>
          </a:r>
        </a:p>
      </dgm:t>
    </dgm:pt>
    <dgm:pt modelId="{CD42C043-C381-46AA-974C-7E1981ECB796}" type="parTrans" cxnId="{34C80B98-2375-48E8-ABCE-40D2A3DE1BE3}">
      <dgm:prSet/>
      <dgm:spPr/>
      <dgm:t>
        <a:bodyPr/>
        <a:lstStyle/>
        <a:p>
          <a:endParaRPr lang="en-GB"/>
        </a:p>
      </dgm:t>
    </dgm:pt>
    <dgm:pt modelId="{1CF5109E-8313-4BD8-867D-725A9054F88A}" type="sibTrans" cxnId="{34C80B98-2375-48E8-ABCE-40D2A3DE1BE3}">
      <dgm:prSet/>
      <dgm:spPr/>
      <dgm:t>
        <a:bodyPr/>
        <a:lstStyle/>
        <a:p>
          <a:endParaRPr lang="en-GB"/>
        </a:p>
      </dgm:t>
    </dgm:pt>
    <dgm:pt modelId="{05460B6C-933D-4F75-8F9F-E349CD2296C4}">
      <dgm:prSet phldrT="[Text]" custT="1"/>
      <dgm:spPr/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Work placements are of 45 days undertaken in a block, several blocks or as day release</a:t>
          </a:r>
        </a:p>
      </dgm:t>
    </dgm:pt>
    <dgm:pt modelId="{36FCB8B3-AE57-4716-AAE5-0C0E6CEA5880}" type="parTrans" cxnId="{8B086CAC-A0F9-4347-A1FE-13766E2DCACC}">
      <dgm:prSet/>
      <dgm:spPr/>
      <dgm:t>
        <a:bodyPr/>
        <a:lstStyle/>
        <a:p>
          <a:endParaRPr lang="en-GB"/>
        </a:p>
      </dgm:t>
    </dgm:pt>
    <dgm:pt modelId="{89E20AEA-9C78-458A-8F9B-84D32AD7A4F4}" type="sibTrans" cxnId="{8B086CAC-A0F9-4347-A1FE-13766E2DCACC}">
      <dgm:prSet/>
      <dgm:spPr/>
      <dgm:t>
        <a:bodyPr/>
        <a:lstStyle/>
        <a:p>
          <a:endParaRPr lang="en-GB"/>
        </a:p>
      </dgm:t>
    </dgm:pt>
    <dgm:pt modelId="{E6A83DFA-427C-4F3E-9BF9-A9661BB3A5D7}">
      <dgm:prSet phldrT="[Text]" custT="1"/>
      <dgm:spPr/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Students are issued with equipment and treated as an employee for the placement but as they are full time student, placements are unpaid</a:t>
          </a:r>
        </a:p>
      </dgm:t>
    </dgm:pt>
    <dgm:pt modelId="{C79AFB4C-5A3A-41C9-9847-0E5A8F356503}" type="parTrans" cxnId="{98ABFCD1-A9E7-432B-B31B-F604DE83C627}">
      <dgm:prSet/>
      <dgm:spPr/>
      <dgm:t>
        <a:bodyPr/>
        <a:lstStyle/>
        <a:p>
          <a:endParaRPr lang="en-GB"/>
        </a:p>
      </dgm:t>
    </dgm:pt>
    <dgm:pt modelId="{51C335C0-7187-49B1-BB43-BA8A97EBD13E}" type="sibTrans" cxnId="{98ABFCD1-A9E7-432B-B31B-F604DE83C627}">
      <dgm:prSet/>
      <dgm:spPr/>
      <dgm:t>
        <a:bodyPr/>
        <a:lstStyle/>
        <a:p>
          <a:endParaRPr lang="en-GB"/>
        </a:p>
      </dgm:t>
    </dgm:pt>
    <dgm:pt modelId="{1E1FA652-7760-4EF7-9C5C-AB4AC3752A01}" type="pres">
      <dgm:prSet presAssocID="{20B23A60-295B-4B68-9735-431C628F38B9}" presName="Name0" presStyleCnt="0">
        <dgm:presLayoutVars>
          <dgm:dir/>
          <dgm:resizeHandles val="exact"/>
        </dgm:presLayoutVars>
      </dgm:prSet>
      <dgm:spPr/>
    </dgm:pt>
    <dgm:pt modelId="{21C91EB2-8570-4018-9810-A27444DB7D41}" type="pres">
      <dgm:prSet presAssocID="{20B23A60-295B-4B68-9735-431C628F38B9}" presName="bkgdShp" presStyleLbl="alignAccFollowNode1" presStyleIdx="0" presStyleCnt="1" custLinFactNeighborX="-6541" custLinFactNeighborY="6959"/>
      <dgm:spPr>
        <a:solidFill>
          <a:srgbClr val="28A197">
            <a:alpha val="90000"/>
          </a:srgbClr>
        </a:solidFill>
      </dgm:spPr>
    </dgm:pt>
    <dgm:pt modelId="{6EEB587B-255D-4F74-83BB-FBF6C6C14DC6}" type="pres">
      <dgm:prSet presAssocID="{20B23A60-295B-4B68-9735-431C628F38B9}" presName="linComp" presStyleCnt="0"/>
      <dgm:spPr/>
    </dgm:pt>
    <dgm:pt modelId="{4A6B0C16-5F88-48F2-BFA8-8FE5E2F580EB}" type="pres">
      <dgm:prSet presAssocID="{7A1F3B81-811A-43AF-AC3B-AF95967067B5}" presName="compNode" presStyleCnt="0"/>
      <dgm:spPr/>
    </dgm:pt>
    <dgm:pt modelId="{AC72C024-5B2F-4CEA-AA87-716DA9434BF9}" type="pres">
      <dgm:prSet presAssocID="{7A1F3B81-811A-43AF-AC3B-AF95967067B5}" presName="node" presStyleLbl="node1" presStyleIdx="0" presStyleCnt="4" custLinFactNeighborY="-351">
        <dgm:presLayoutVars>
          <dgm:bulletEnabled val="1"/>
        </dgm:presLayoutVars>
      </dgm:prSet>
      <dgm:spPr/>
    </dgm:pt>
    <dgm:pt modelId="{7174EA2A-6151-49B6-8D3B-9F58636131CF}" type="pres">
      <dgm:prSet presAssocID="{7A1F3B81-811A-43AF-AC3B-AF95967067B5}" presName="invisiNode" presStyleLbl="node1" presStyleIdx="0" presStyleCnt="4"/>
      <dgm:spPr/>
    </dgm:pt>
    <dgm:pt modelId="{19F73EA9-0286-40DA-BECE-37E6DF52E1B0}" type="pres">
      <dgm:prSet presAssocID="{7A1F3B81-811A-43AF-AC3B-AF95967067B5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Remote learning language with solid fill"/>
        </a:ext>
      </dgm:extLst>
    </dgm:pt>
    <dgm:pt modelId="{17EB6974-6CD0-48E9-8FC5-4C7B03176CF7}" type="pres">
      <dgm:prSet presAssocID="{D713ABCA-F9EB-4838-91FF-8785FBB7370E}" presName="sibTrans" presStyleLbl="sibTrans2D1" presStyleIdx="0" presStyleCnt="0"/>
      <dgm:spPr/>
    </dgm:pt>
    <dgm:pt modelId="{4CC1B8C2-DC4B-4A86-B277-DDB8D469A541}" type="pres">
      <dgm:prSet presAssocID="{12E751B0-398A-4ACC-9879-097AF7CF8A6A}" presName="compNode" presStyleCnt="0"/>
      <dgm:spPr/>
    </dgm:pt>
    <dgm:pt modelId="{7C227369-3BDE-4A34-BB08-C8F3D9A8075F}" type="pres">
      <dgm:prSet presAssocID="{12E751B0-398A-4ACC-9879-097AF7CF8A6A}" presName="node" presStyleLbl="node1" presStyleIdx="1" presStyleCnt="4" custLinFactNeighborY="-351">
        <dgm:presLayoutVars>
          <dgm:bulletEnabled val="1"/>
        </dgm:presLayoutVars>
      </dgm:prSet>
      <dgm:spPr/>
    </dgm:pt>
    <dgm:pt modelId="{5F8AD330-419B-44BE-949B-CEEA9A18A02C}" type="pres">
      <dgm:prSet presAssocID="{12E751B0-398A-4ACC-9879-097AF7CF8A6A}" presName="invisiNode" presStyleLbl="node1" presStyleIdx="1" presStyleCnt="4"/>
      <dgm:spPr/>
    </dgm:pt>
    <dgm:pt modelId="{A8488CD4-337B-4E58-A738-5118F00E728B}" type="pres">
      <dgm:prSet presAssocID="{12E751B0-398A-4ACC-9879-097AF7CF8A6A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Work from home desk with solid fill"/>
        </a:ext>
      </dgm:extLst>
    </dgm:pt>
    <dgm:pt modelId="{64893397-BDF3-4A69-9E87-89ED10AC4A6E}" type="pres">
      <dgm:prSet presAssocID="{1CF5109E-8313-4BD8-867D-725A9054F88A}" presName="sibTrans" presStyleLbl="sibTrans2D1" presStyleIdx="0" presStyleCnt="0"/>
      <dgm:spPr/>
    </dgm:pt>
    <dgm:pt modelId="{41B77F61-5862-4771-A643-FAE76F5ED213}" type="pres">
      <dgm:prSet presAssocID="{05460B6C-933D-4F75-8F9F-E349CD2296C4}" presName="compNode" presStyleCnt="0"/>
      <dgm:spPr/>
    </dgm:pt>
    <dgm:pt modelId="{5A278ECC-4992-46B9-82F6-CCA59A35E510}" type="pres">
      <dgm:prSet presAssocID="{05460B6C-933D-4F75-8F9F-E349CD2296C4}" presName="node" presStyleLbl="node1" presStyleIdx="2" presStyleCnt="4">
        <dgm:presLayoutVars>
          <dgm:bulletEnabled val="1"/>
        </dgm:presLayoutVars>
      </dgm:prSet>
      <dgm:spPr/>
    </dgm:pt>
    <dgm:pt modelId="{4C814BFA-FA10-4EDB-9308-D7C5F78E0EDD}" type="pres">
      <dgm:prSet presAssocID="{05460B6C-933D-4F75-8F9F-E349CD2296C4}" presName="invisiNode" presStyleLbl="node1" presStyleIdx="2" presStyleCnt="4"/>
      <dgm:spPr/>
    </dgm:pt>
    <dgm:pt modelId="{BA1EA217-AF8E-40D1-BC24-58D704A7EEF7}" type="pres">
      <dgm:prSet presAssocID="{05460B6C-933D-4F75-8F9F-E349CD2296C4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7F456AE3-31E9-49DB-9AE5-0A49F161B0F1}" type="pres">
      <dgm:prSet presAssocID="{89E20AEA-9C78-458A-8F9B-84D32AD7A4F4}" presName="sibTrans" presStyleLbl="sibTrans2D1" presStyleIdx="0" presStyleCnt="0"/>
      <dgm:spPr/>
    </dgm:pt>
    <dgm:pt modelId="{FEAA6C78-BB23-4D59-9149-BB0940030D77}" type="pres">
      <dgm:prSet presAssocID="{E6A83DFA-427C-4F3E-9BF9-A9661BB3A5D7}" presName="compNode" presStyleCnt="0"/>
      <dgm:spPr/>
    </dgm:pt>
    <dgm:pt modelId="{2954B34C-8076-4D61-81AE-206A789E4814}" type="pres">
      <dgm:prSet presAssocID="{E6A83DFA-427C-4F3E-9BF9-A9661BB3A5D7}" presName="node" presStyleLbl="node1" presStyleIdx="3" presStyleCnt="4">
        <dgm:presLayoutVars>
          <dgm:bulletEnabled val="1"/>
        </dgm:presLayoutVars>
      </dgm:prSet>
      <dgm:spPr/>
    </dgm:pt>
    <dgm:pt modelId="{85A6349A-FDC0-4086-B27F-B322B3885345}" type="pres">
      <dgm:prSet presAssocID="{E6A83DFA-427C-4F3E-9BF9-A9661BB3A5D7}" presName="invisiNode" presStyleLbl="node1" presStyleIdx="3" presStyleCnt="4"/>
      <dgm:spPr/>
    </dgm:pt>
    <dgm:pt modelId="{EDC2831A-623C-4161-AECF-F7F81DBF5E0E}" type="pres">
      <dgm:prSet presAssocID="{E6A83DFA-427C-4F3E-9BF9-A9661BB3A5D7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</dgm:ptLst>
  <dgm:cxnLst>
    <dgm:cxn modelId="{C417F902-4942-48BC-92A5-27467DD88A6A}" type="presOf" srcId="{20B23A60-295B-4B68-9735-431C628F38B9}" destId="{1E1FA652-7760-4EF7-9C5C-AB4AC3752A01}" srcOrd="0" destOrd="0" presId="urn:microsoft.com/office/officeart/2005/8/layout/pList2"/>
    <dgm:cxn modelId="{B505F02C-8136-41BF-BBB3-8F64201CE938}" type="presOf" srcId="{1CF5109E-8313-4BD8-867D-725A9054F88A}" destId="{64893397-BDF3-4A69-9E87-89ED10AC4A6E}" srcOrd="0" destOrd="0" presId="urn:microsoft.com/office/officeart/2005/8/layout/pList2"/>
    <dgm:cxn modelId="{01EE7434-8C2D-4241-A90F-83E094B74CE6}" type="presOf" srcId="{E6A83DFA-427C-4F3E-9BF9-A9661BB3A5D7}" destId="{2954B34C-8076-4D61-81AE-206A789E4814}" srcOrd="0" destOrd="0" presId="urn:microsoft.com/office/officeart/2005/8/layout/pList2"/>
    <dgm:cxn modelId="{DFAAAC64-32D1-4ED9-B4E5-B5D9D9B4E857}" type="presOf" srcId="{7A1F3B81-811A-43AF-AC3B-AF95967067B5}" destId="{AC72C024-5B2F-4CEA-AA87-716DA9434BF9}" srcOrd="0" destOrd="0" presId="urn:microsoft.com/office/officeart/2005/8/layout/pList2"/>
    <dgm:cxn modelId="{5F083466-77A4-4FB1-86DC-0285B5BF51EA}" type="presOf" srcId="{12E751B0-398A-4ACC-9879-097AF7CF8A6A}" destId="{7C227369-3BDE-4A34-BB08-C8F3D9A8075F}" srcOrd="0" destOrd="0" presId="urn:microsoft.com/office/officeart/2005/8/layout/pList2"/>
    <dgm:cxn modelId="{08267F54-40F3-4111-A879-99C5C22D3FC3}" srcId="{20B23A60-295B-4B68-9735-431C628F38B9}" destId="{7A1F3B81-811A-43AF-AC3B-AF95967067B5}" srcOrd="0" destOrd="0" parTransId="{2841F678-CFD0-413D-9734-CE86F704AAA4}" sibTransId="{D713ABCA-F9EB-4838-91FF-8785FBB7370E}"/>
    <dgm:cxn modelId="{C664CD78-9DC4-4226-9CB4-D42CCDB915C5}" type="presOf" srcId="{89E20AEA-9C78-458A-8F9B-84D32AD7A4F4}" destId="{7F456AE3-31E9-49DB-9AE5-0A49F161B0F1}" srcOrd="0" destOrd="0" presId="urn:microsoft.com/office/officeart/2005/8/layout/pList2"/>
    <dgm:cxn modelId="{34C80B98-2375-48E8-ABCE-40D2A3DE1BE3}" srcId="{20B23A60-295B-4B68-9735-431C628F38B9}" destId="{12E751B0-398A-4ACC-9879-097AF7CF8A6A}" srcOrd="1" destOrd="0" parTransId="{CD42C043-C381-46AA-974C-7E1981ECB796}" sibTransId="{1CF5109E-8313-4BD8-867D-725A9054F88A}"/>
    <dgm:cxn modelId="{8B086CAC-A0F9-4347-A1FE-13766E2DCACC}" srcId="{20B23A60-295B-4B68-9735-431C628F38B9}" destId="{05460B6C-933D-4F75-8F9F-E349CD2296C4}" srcOrd="2" destOrd="0" parTransId="{36FCB8B3-AE57-4716-AAE5-0C0E6CEA5880}" sibTransId="{89E20AEA-9C78-458A-8F9B-84D32AD7A4F4}"/>
    <dgm:cxn modelId="{49E689AC-B3C8-4042-AC7B-AD0D050EAFB4}" type="presOf" srcId="{05460B6C-933D-4F75-8F9F-E349CD2296C4}" destId="{5A278ECC-4992-46B9-82F6-CCA59A35E510}" srcOrd="0" destOrd="0" presId="urn:microsoft.com/office/officeart/2005/8/layout/pList2"/>
    <dgm:cxn modelId="{98ABFCD1-A9E7-432B-B31B-F604DE83C627}" srcId="{20B23A60-295B-4B68-9735-431C628F38B9}" destId="{E6A83DFA-427C-4F3E-9BF9-A9661BB3A5D7}" srcOrd="3" destOrd="0" parTransId="{C79AFB4C-5A3A-41C9-9847-0E5A8F356503}" sibTransId="{51C335C0-7187-49B1-BB43-BA8A97EBD13E}"/>
    <dgm:cxn modelId="{289379DA-763A-4934-964D-C1B9F88F0EAD}" type="presOf" srcId="{D713ABCA-F9EB-4838-91FF-8785FBB7370E}" destId="{17EB6974-6CD0-48E9-8FC5-4C7B03176CF7}" srcOrd="0" destOrd="0" presId="urn:microsoft.com/office/officeart/2005/8/layout/pList2"/>
    <dgm:cxn modelId="{DC73CEC1-F7F9-4332-A0C5-E03DBF1109C8}" type="presParOf" srcId="{1E1FA652-7760-4EF7-9C5C-AB4AC3752A01}" destId="{21C91EB2-8570-4018-9810-A27444DB7D41}" srcOrd="0" destOrd="0" presId="urn:microsoft.com/office/officeart/2005/8/layout/pList2"/>
    <dgm:cxn modelId="{458683AD-BAA8-4B03-B855-4B48E11D8E61}" type="presParOf" srcId="{1E1FA652-7760-4EF7-9C5C-AB4AC3752A01}" destId="{6EEB587B-255D-4F74-83BB-FBF6C6C14DC6}" srcOrd="1" destOrd="0" presId="urn:microsoft.com/office/officeart/2005/8/layout/pList2"/>
    <dgm:cxn modelId="{93360B39-A287-439D-829C-9C696DFEE5F8}" type="presParOf" srcId="{6EEB587B-255D-4F74-83BB-FBF6C6C14DC6}" destId="{4A6B0C16-5F88-48F2-BFA8-8FE5E2F580EB}" srcOrd="0" destOrd="0" presId="urn:microsoft.com/office/officeart/2005/8/layout/pList2"/>
    <dgm:cxn modelId="{4221358D-2E78-4B06-B4B0-5DC4A6B270CC}" type="presParOf" srcId="{4A6B0C16-5F88-48F2-BFA8-8FE5E2F580EB}" destId="{AC72C024-5B2F-4CEA-AA87-716DA9434BF9}" srcOrd="0" destOrd="0" presId="urn:microsoft.com/office/officeart/2005/8/layout/pList2"/>
    <dgm:cxn modelId="{C0B34854-7F7E-4FEE-A971-2E61ABCB99AB}" type="presParOf" srcId="{4A6B0C16-5F88-48F2-BFA8-8FE5E2F580EB}" destId="{7174EA2A-6151-49B6-8D3B-9F58636131CF}" srcOrd="1" destOrd="0" presId="urn:microsoft.com/office/officeart/2005/8/layout/pList2"/>
    <dgm:cxn modelId="{2004BC9B-7CDD-4538-80E0-E9FAB3F52E67}" type="presParOf" srcId="{4A6B0C16-5F88-48F2-BFA8-8FE5E2F580EB}" destId="{19F73EA9-0286-40DA-BECE-37E6DF52E1B0}" srcOrd="2" destOrd="0" presId="urn:microsoft.com/office/officeart/2005/8/layout/pList2"/>
    <dgm:cxn modelId="{FFF24065-DB2A-434A-8F58-D6BE3BCE9CF2}" type="presParOf" srcId="{6EEB587B-255D-4F74-83BB-FBF6C6C14DC6}" destId="{17EB6974-6CD0-48E9-8FC5-4C7B03176CF7}" srcOrd="1" destOrd="0" presId="urn:microsoft.com/office/officeart/2005/8/layout/pList2"/>
    <dgm:cxn modelId="{0713A565-BD32-4AD0-B587-42FBC11F1DAC}" type="presParOf" srcId="{6EEB587B-255D-4F74-83BB-FBF6C6C14DC6}" destId="{4CC1B8C2-DC4B-4A86-B277-DDB8D469A541}" srcOrd="2" destOrd="0" presId="urn:microsoft.com/office/officeart/2005/8/layout/pList2"/>
    <dgm:cxn modelId="{9F1E58CF-C284-4BBF-8214-C553ABB370D8}" type="presParOf" srcId="{4CC1B8C2-DC4B-4A86-B277-DDB8D469A541}" destId="{7C227369-3BDE-4A34-BB08-C8F3D9A8075F}" srcOrd="0" destOrd="0" presId="urn:microsoft.com/office/officeart/2005/8/layout/pList2"/>
    <dgm:cxn modelId="{852FA4FF-6E5D-4657-8002-386584CAD462}" type="presParOf" srcId="{4CC1B8C2-DC4B-4A86-B277-DDB8D469A541}" destId="{5F8AD330-419B-44BE-949B-CEEA9A18A02C}" srcOrd="1" destOrd="0" presId="urn:microsoft.com/office/officeart/2005/8/layout/pList2"/>
    <dgm:cxn modelId="{3ACBA4E7-BCA0-49C6-9826-D96FE2C566B6}" type="presParOf" srcId="{4CC1B8C2-DC4B-4A86-B277-DDB8D469A541}" destId="{A8488CD4-337B-4E58-A738-5118F00E728B}" srcOrd="2" destOrd="0" presId="urn:microsoft.com/office/officeart/2005/8/layout/pList2"/>
    <dgm:cxn modelId="{98943771-744E-4FE2-A517-1B3BC7E950B1}" type="presParOf" srcId="{6EEB587B-255D-4F74-83BB-FBF6C6C14DC6}" destId="{64893397-BDF3-4A69-9E87-89ED10AC4A6E}" srcOrd="3" destOrd="0" presId="urn:microsoft.com/office/officeart/2005/8/layout/pList2"/>
    <dgm:cxn modelId="{8A1A61B9-73A2-45B3-A096-95CCC765DDF3}" type="presParOf" srcId="{6EEB587B-255D-4F74-83BB-FBF6C6C14DC6}" destId="{41B77F61-5862-4771-A643-FAE76F5ED213}" srcOrd="4" destOrd="0" presId="urn:microsoft.com/office/officeart/2005/8/layout/pList2"/>
    <dgm:cxn modelId="{91980BEB-5731-4B5A-8FD8-C4CDE9168084}" type="presParOf" srcId="{41B77F61-5862-4771-A643-FAE76F5ED213}" destId="{5A278ECC-4992-46B9-82F6-CCA59A35E510}" srcOrd="0" destOrd="0" presId="urn:microsoft.com/office/officeart/2005/8/layout/pList2"/>
    <dgm:cxn modelId="{7C375190-0A8E-4041-8D03-C7142FDA5210}" type="presParOf" srcId="{41B77F61-5862-4771-A643-FAE76F5ED213}" destId="{4C814BFA-FA10-4EDB-9308-D7C5F78E0EDD}" srcOrd="1" destOrd="0" presId="urn:microsoft.com/office/officeart/2005/8/layout/pList2"/>
    <dgm:cxn modelId="{0F5EE654-8856-4A12-9A9A-97481083F358}" type="presParOf" srcId="{41B77F61-5862-4771-A643-FAE76F5ED213}" destId="{BA1EA217-AF8E-40D1-BC24-58D704A7EEF7}" srcOrd="2" destOrd="0" presId="urn:microsoft.com/office/officeart/2005/8/layout/pList2"/>
    <dgm:cxn modelId="{EB39D364-86A1-4D57-9813-EB4D95C6D88A}" type="presParOf" srcId="{6EEB587B-255D-4F74-83BB-FBF6C6C14DC6}" destId="{7F456AE3-31E9-49DB-9AE5-0A49F161B0F1}" srcOrd="5" destOrd="0" presId="urn:microsoft.com/office/officeart/2005/8/layout/pList2"/>
    <dgm:cxn modelId="{8C88A1A9-658C-4FEF-AD7F-385E9312884E}" type="presParOf" srcId="{6EEB587B-255D-4F74-83BB-FBF6C6C14DC6}" destId="{FEAA6C78-BB23-4D59-9149-BB0940030D77}" srcOrd="6" destOrd="0" presId="urn:microsoft.com/office/officeart/2005/8/layout/pList2"/>
    <dgm:cxn modelId="{F97E5F6C-508A-44F1-B712-F9FDCF12EEEF}" type="presParOf" srcId="{FEAA6C78-BB23-4D59-9149-BB0940030D77}" destId="{2954B34C-8076-4D61-81AE-206A789E4814}" srcOrd="0" destOrd="0" presId="urn:microsoft.com/office/officeart/2005/8/layout/pList2"/>
    <dgm:cxn modelId="{D6E3B068-D59C-4658-9A38-21210F3F637A}" type="presParOf" srcId="{FEAA6C78-BB23-4D59-9149-BB0940030D77}" destId="{85A6349A-FDC0-4086-B27F-B322B3885345}" srcOrd="1" destOrd="0" presId="urn:microsoft.com/office/officeart/2005/8/layout/pList2"/>
    <dgm:cxn modelId="{83A44818-A23F-49D6-8C2E-C5A98CA304F5}" type="presParOf" srcId="{FEAA6C78-BB23-4D59-9149-BB0940030D77}" destId="{EDC2831A-623C-4161-AECF-F7F81DBF5E0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3993D-9224-4D01-8DAB-8134722588E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AD87CEA-A407-4D4E-8DA6-4C3B425181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Meet the student in person on their first day and welcome them to Digital. </a:t>
          </a:r>
        </a:p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Make time to discuss your expectations and theirs. Confirm the working pattern.</a:t>
          </a:r>
        </a:p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Their ID will need to be verified.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C2DFD-AB58-4B1D-B8FF-3409E6975ED0}" type="parTrans" cxnId="{26395C82-8858-407D-809B-8D8BF55AAB01}">
      <dgm:prSet/>
      <dgm:spPr/>
      <dgm:t>
        <a:bodyPr/>
        <a:lstStyle/>
        <a:p>
          <a:endParaRPr lang="en-US"/>
        </a:p>
      </dgm:t>
    </dgm:pt>
    <dgm:pt modelId="{E81E4275-BD93-4DE0-964C-6B033E948090}" type="sibTrans" cxnId="{26395C82-8858-407D-809B-8D8BF55AAB01}">
      <dgm:prSet/>
      <dgm:spPr/>
      <dgm:t>
        <a:bodyPr/>
        <a:lstStyle/>
        <a:p>
          <a:endParaRPr lang="en-US"/>
        </a:p>
      </dgm:t>
    </dgm:pt>
    <dgm:pt modelId="{BECA8E08-4E39-4347-A50C-A63A0D36F8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Introduce the student to your team. </a:t>
          </a:r>
        </a:p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Explain the normal working patterns and routines of the team, when you meet and how you communicate</a:t>
          </a:r>
        </a:p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​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AB820-ECCC-47B3-87F6-FB1934C51565}" type="parTrans" cxnId="{D5CCCA79-4AE5-498E-8B8E-EF582EBD1F32}">
      <dgm:prSet/>
      <dgm:spPr/>
      <dgm:t>
        <a:bodyPr/>
        <a:lstStyle/>
        <a:p>
          <a:endParaRPr lang="en-US"/>
        </a:p>
      </dgm:t>
    </dgm:pt>
    <dgm:pt modelId="{F044D722-2C1F-42B6-931D-953A4844853A}" type="sibTrans" cxnId="{D5CCCA79-4AE5-498E-8B8E-EF582EBD1F32}">
      <dgm:prSet/>
      <dgm:spPr/>
      <dgm:t>
        <a:bodyPr/>
        <a:lstStyle/>
        <a:p>
          <a:endParaRPr lang="en-US"/>
        </a:p>
      </dgm:t>
    </dgm:pt>
    <dgm:pt modelId="{C93670CB-7CDB-4ED5-9628-8455C1FC7B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The student will need to complete their </a:t>
          </a:r>
          <a:r>
            <a:rPr lang="en-GB" sz="1500" b="0" i="0" u="sng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Essential Learning</a:t>
          </a: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 and you will need to complete the </a:t>
          </a:r>
          <a:r>
            <a:rPr lang="en-GB" sz="1500" b="0" i="0" u="sng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Line Manager Declaration of Completion of Essential Learning</a:t>
          </a: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CF79A-A71D-40B7-8C2C-8D4285ECF2C0}" type="parTrans" cxnId="{2B4E3526-68F0-45F8-8D1F-8319174BCDA1}">
      <dgm:prSet/>
      <dgm:spPr/>
      <dgm:t>
        <a:bodyPr/>
        <a:lstStyle/>
        <a:p>
          <a:endParaRPr lang="en-US"/>
        </a:p>
      </dgm:t>
    </dgm:pt>
    <dgm:pt modelId="{634427A6-7561-4408-82BD-65ED28AA0395}" type="sibTrans" cxnId="{2B4E3526-68F0-45F8-8D1F-8319174BCDA1}">
      <dgm:prSet/>
      <dgm:spPr/>
      <dgm:t>
        <a:bodyPr/>
        <a:lstStyle/>
        <a:p>
          <a:endParaRPr lang="en-US"/>
        </a:p>
      </dgm:t>
    </dgm:pt>
    <dgm:pt modelId="{F2E4E72A-5A7E-4128-998A-0353FEF718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Introduce the student to their buddy and explain the role of the buddy and how they will support them during the placement.</a:t>
          </a:r>
          <a:endParaRPr lang="en-GB" sz="1500" b="0" i="0" u="none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n-GB" sz="1500" b="0" i="0">
              <a:latin typeface="Arial" panose="020B0604020202020204" pitchFamily="34" charset="0"/>
              <a:cs typeface="Arial" panose="020B0604020202020204" pitchFamily="34" charset="0"/>
            </a:rPr>
            <a:t>Arrange a building tour   </a:t>
          </a:r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2121B-D162-4958-8F9C-8237452A3447}" type="parTrans" cxnId="{DDE14580-C08D-4167-B095-94A0EA753846}">
      <dgm:prSet/>
      <dgm:spPr/>
      <dgm:t>
        <a:bodyPr/>
        <a:lstStyle/>
        <a:p>
          <a:endParaRPr lang="en-US"/>
        </a:p>
      </dgm:t>
    </dgm:pt>
    <dgm:pt modelId="{12AB74EF-8D64-4601-8469-DF3B54DE702E}" type="sibTrans" cxnId="{DDE14580-C08D-4167-B095-94A0EA753846}">
      <dgm:prSet/>
      <dgm:spPr/>
      <dgm:t>
        <a:bodyPr/>
        <a:lstStyle/>
        <a:p>
          <a:endParaRPr lang="en-US"/>
        </a:p>
      </dgm:t>
    </dgm:pt>
    <dgm:pt modelId="{374F12F6-4101-413C-AC98-CAEB7C8282E4}">
      <dgm:prSet phldr="0" custT="1"/>
      <dgm:spPr/>
      <dgm:t>
        <a:bodyPr/>
        <a:lstStyle/>
        <a:p>
          <a:pPr rtl="0"/>
          <a:r>
            <a:rPr lang="en-GB" sz="1500">
              <a:latin typeface="Arial" panose="020B0604020202020204" pitchFamily="34" charset="0"/>
              <a:cs typeface="Arial" panose="020B0604020202020204" pitchFamily="34" charset="0"/>
            </a:rPr>
            <a:t>Check with the student if the college are paying their travel expenses, if not we can reimburse this through SOP</a:t>
          </a:r>
        </a:p>
      </dgm:t>
    </dgm:pt>
    <dgm:pt modelId="{6C28800E-C437-4B49-995D-0E67609D53FC}" type="parTrans" cxnId="{0A12E244-7AB8-46DE-970E-16F7D1F3A24F}">
      <dgm:prSet/>
      <dgm:spPr/>
      <dgm:t>
        <a:bodyPr/>
        <a:lstStyle/>
        <a:p>
          <a:endParaRPr lang="en-GB"/>
        </a:p>
      </dgm:t>
    </dgm:pt>
    <dgm:pt modelId="{245EEA36-C083-4A61-89DC-81089B4101B4}" type="sibTrans" cxnId="{0A12E244-7AB8-46DE-970E-16F7D1F3A24F}">
      <dgm:prSet/>
      <dgm:spPr/>
      <dgm:t>
        <a:bodyPr/>
        <a:lstStyle/>
        <a:p>
          <a:endParaRPr lang="en-GB"/>
        </a:p>
      </dgm:t>
    </dgm:pt>
    <dgm:pt modelId="{1D237035-1E2C-4160-89B7-F14DA4F77646}" type="pres">
      <dgm:prSet presAssocID="{FFF3993D-9224-4D01-8DAB-8134722588E0}" presName="root" presStyleCnt="0">
        <dgm:presLayoutVars>
          <dgm:dir/>
          <dgm:resizeHandles val="exact"/>
        </dgm:presLayoutVars>
      </dgm:prSet>
      <dgm:spPr/>
    </dgm:pt>
    <dgm:pt modelId="{8E588F49-054B-4903-83F4-D191DC7F8670}" type="pres">
      <dgm:prSet presAssocID="{9AD87CEA-A407-4D4E-8DA6-4C3B4251811D}" presName="compNode" presStyleCnt="0"/>
      <dgm:spPr/>
    </dgm:pt>
    <dgm:pt modelId="{DDC50EB7-E2BC-40F1-995E-70D615C6D742}" type="pres">
      <dgm:prSet presAssocID="{9AD87CEA-A407-4D4E-8DA6-4C3B4251811D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E67C38A1-74DD-4B4A-A3C4-D0A80F06A61C}" type="pres">
      <dgm:prSet presAssocID="{9AD87CEA-A407-4D4E-8DA6-4C3B4251811D}" presName="spaceRect" presStyleCnt="0"/>
      <dgm:spPr/>
    </dgm:pt>
    <dgm:pt modelId="{41FC5AF8-B3F3-48FB-AE91-AF7972AC752D}" type="pres">
      <dgm:prSet presAssocID="{9AD87CEA-A407-4D4E-8DA6-4C3B4251811D}" presName="textRect" presStyleLbl="revTx" presStyleIdx="0" presStyleCnt="5">
        <dgm:presLayoutVars>
          <dgm:chMax val="1"/>
          <dgm:chPref val="1"/>
        </dgm:presLayoutVars>
      </dgm:prSet>
      <dgm:spPr/>
    </dgm:pt>
    <dgm:pt modelId="{59E34E74-5A5F-4B80-BB81-57C61F8CDE6F}" type="pres">
      <dgm:prSet presAssocID="{E81E4275-BD93-4DE0-964C-6B033E948090}" presName="sibTrans" presStyleCnt="0"/>
      <dgm:spPr/>
    </dgm:pt>
    <dgm:pt modelId="{25F3313B-F78F-4C35-8273-46D1C55CD947}" type="pres">
      <dgm:prSet presAssocID="{BECA8E08-4E39-4347-A50C-A63A0D36F89C}" presName="compNode" presStyleCnt="0"/>
      <dgm:spPr/>
    </dgm:pt>
    <dgm:pt modelId="{FCDDFA63-D559-4D62-ACD5-D853B4CC925B}" type="pres">
      <dgm:prSet presAssocID="{BECA8E08-4E39-4347-A50C-A63A0D36F89C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082A3303-CA7A-46BB-8482-68324ED21886}" type="pres">
      <dgm:prSet presAssocID="{BECA8E08-4E39-4347-A50C-A63A0D36F89C}" presName="spaceRect" presStyleCnt="0"/>
      <dgm:spPr/>
    </dgm:pt>
    <dgm:pt modelId="{CB0583F2-C9F9-474B-A6F1-92343D948CA4}" type="pres">
      <dgm:prSet presAssocID="{BECA8E08-4E39-4347-A50C-A63A0D36F89C}" presName="textRect" presStyleLbl="revTx" presStyleIdx="1" presStyleCnt="5">
        <dgm:presLayoutVars>
          <dgm:chMax val="1"/>
          <dgm:chPref val="1"/>
        </dgm:presLayoutVars>
      </dgm:prSet>
      <dgm:spPr/>
    </dgm:pt>
    <dgm:pt modelId="{4A66EB64-6E7D-4138-A894-40EC514FD258}" type="pres">
      <dgm:prSet presAssocID="{F044D722-2C1F-42B6-931D-953A4844853A}" presName="sibTrans" presStyleCnt="0"/>
      <dgm:spPr/>
    </dgm:pt>
    <dgm:pt modelId="{A2D3369F-5113-4D62-93A5-1A04CEBCCFC5}" type="pres">
      <dgm:prSet presAssocID="{C93670CB-7CDB-4ED5-9628-8455C1FC7B63}" presName="compNode" presStyleCnt="0"/>
      <dgm:spPr/>
    </dgm:pt>
    <dgm:pt modelId="{B9379CF0-3CEF-4F71-B158-59B40D383EE9}" type="pres">
      <dgm:prSet presAssocID="{C93670CB-7CDB-4ED5-9628-8455C1FC7B63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 with solid fill"/>
        </a:ext>
      </dgm:extLst>
    </dgm:pt>
    <dgm:pt modelId="{05BB31DC-FC4E-4A23-BB90-F0A0090FE86C}" type="pres">
      <dgm:prSet presAssocID="{C93670CB-7CDB-4ED5-9628-8455C1FC7B63}" presName="spaceRect" presStyleCnt="0"/>
      <dgm:spPr/>
    </dgm:pt>
    <dgm:pt modelId="{09498078-49F7-49CB-B7EA-D3DD0C0F6A65}" type="pres">
      <dgm:prSet presAssocID="{C93670CB-7CDB-4ED5-9628-8455C1FC7B63}" presName="textRect" presStyleLbl="revTx" presStyleIdx="2" presStyleCnt="5">
        <dgm:presLayoutVars>
          <dgm:chMax val="1"/>
          <dgm:chPref val="1"/>
        </dgm:presLayoutVars>
      </dgm:prSet>
      <dgm:spPr/>
    </dgm:pt>
    <dgm:pt modelId="{EB92350A-D938-411D-92E6-C4C81875345E}" type="pres">
      <dgm:prSet presAssocID="{634427A6-7561-4408-82BD-65ED28AA0395}" presName="sibTrans" presStyleCnt="0"/>
      <dgm:spPr/>
    </dgm:pt>
    <dgm:pt modelId="{E636ABDF-B797-492B-ADC8-97345679BF1F}" type="pres">
      <dgm:prSet presAssocID="{F2E4E72A-5A7E-4128-998A-0353FEF718BF}" presName="compNode" presStyleCnt="0"/>
      <dgm:spPr/>
    </dgm:pt>
    <dgm:pt modelId="{4D281191-FC70-4FCC-AD1F-3139470D8E7B}" type="pres">
      <dgm:prSet presAssocID="{F2E4E72A-5A7E-4128-998A-0353FEF718BF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303C011C-61C0-4A48-A51A-5082D73FFE2A}" type="pres">
      <dgm:prSet presAssocID="{F2E4E72A-5A7E-4128-998A-0353FEF718BF}" presName="spaceRect" presStyleCnt="0"/>
      <dgm:spPr/>
    </dgm:pt>
    <dgm:pt modelId="{C3744E94-4BAE-4707-B3AC-19FEF0A4429B}" type="pres">
      <dgm:prSet presAssocID="{F2E4E72A-5A7E-4128-998A-0353FEF718BF}" presName="textRect" presStyleLbl="revTx" presStyleIdx="3" presStyleCnt="5">
        <dgm:presLayoutVars>
          <dgm:chMax val="1"/>
          <dgm:chPref val="1"/>
        </dgm:presLayoutVars>
      </dgm:prSet>
      <dgm:spPr/>
    </dgm:pt>
    <dgm:pt modelId="{CA818056-5CEC-4EE6-B82E-0ECA61419C45}" type="pres">
      <dgm:prSet presAssocID="{12AB74EF-8D64-4601-8469-DF3B54DE702E}" presName="sibTrans" presStyleCnt="0"/>
      <dgm:spPr/>
    </dgm:pt>
    <dgm:pt modelId="{BABF1EF8-F3AA-4E1C-B64B-C496448BCBC7}" type="pres">
      <dgm:prSet presAssocID="{374F12F6-4101-413C-AC98-CAEB7C8282E4}" presName="compNode" presStyleCnt="0"/>
      <dgm:spPr/>
    </dgm:pt>
    <dgm:pt modelId="{6AD27F07-8701-47C5-BBAB-5B7F154B6B62}" type="pres">
      <dgm:prSet presAssocID="{374F12F6-4101-413C-AC98-CAEB7C8282E4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in with solid fill"/>
        </a:ext>
      </dgm:extLst>
    </dgm:pt>
    <dgm:pt modelId="{FEDED93D-04C3-4E58-92E8-6614A1AC7AC1}" type="pres">
      <dgm:prSet presAssocID="{374F12F6-4101-413C-AC98-CAEB7C8282E4}" presName="spaceRect" presStyleCnt="0"/>
      <dgm:spPr/>
    </dgm:pt>
    <dgm:pt modelId="{3C1387DE-E460-445A-A00B-67FBFA2F1E71}" type="pres">
      <dgm:prSet presAssocID="{374F12F6-4101-413C-AC98-CAEB7C8282E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B4E3526-68F0-45F8-8D1F-8319174BCDA1}" srcId="{FFF3993D-9224-4D01-8DAB-8134722588E0}" destId="{C93670CB-7CDB-4ED5-9628-8455C1FC7B63}" srcOrd="2" destOrd="0" parTransId="{EDFCF79A-A71D-40B7-8C2C-8D4285ECF2C0}" sibTransId="{634427A6-7561-4408-82BD-65ED28AA0395}"/>
    <dgm:cxn modelId="{0A12E244-7AB8-46DE-970E-16F7D1F3A24F}" srcId="{FFF3993D-9224-4D01-8DAB-8134722588E0}" destId="{374F12F6-4101-413C-AC98-CAEB7C8282E4}" srcOrd="4" destOrd="0" parTransId="{6C28800E-C437-4B49-995D-0E67609D53FC}" sibTransId="{245EEA36-C083-4A61-89DC-81089B4101B4}"/>
    <dgm:cxn modelId="{92235A6C-6C5E-4F39-97E3-1507F38A0A7C}" type="presOf" srcId="{9AD87CEA-A407-4D4E-8DA6-4C3B4251811D}" destId="{41FC5AF8-B3F3-48FB-AE91-AF7972AC752D}" srcOrd="0" destOrd="0" presId="urn:microsoft.com/office/officeart/2018/2/layout/IconLabelList"/>
    <dgm:cxn modelId="{D5CCCA79-4AE5-498E-8B8E-EF582EBD1F32}" srcId="{FFF3993D-9224-4D01-8DAB-8134722588E0}" destId="{BECA8E08-4E39-4347-A50C-A63A0D36F89C}" srcOrd="1" destOrd="0" parTransId="{AC0AB820-ECCC-47B3-87F6-FB1934C51565}" sibTransId="{F044D722-2C1F-42B6-931D-953A4844853A}"/>
    <dgm:cxn modelId="{DDE14580-C08D-4167-B095-94A0EA753846}" srcId="{FFF3993D-9224-4D01-8DAB-8134722588E0}" destId="{F2E4E72A-5A7E-4128-998A-0353FEF718BF}" srcOrd="3" destOrd="0" parTransId="{53E2121B-D162-4958-8F9C-8237452A3447}" sibTransId="{12AB74EF-8D64-4601-8469-DF3B54DE702E}"/>
    <dgm:cxn modelId="{26395C82-8858-407D-809B-8D8BF55AAB01}" srcId="{FFF3993D-9224-4D01-8DAB-8134722588E0}" destId="{9AD87CEA-A407-4D4E-8DA6-4C3B4251811D}" srcOrd="0" destOrd="0" parTransId="{A04C2DFD-AB58-4B1D-B8FF-3409E6975ED0}" sibTransId="{E81E4275-BD93-4DE0-964C-6B033E948090}"/>
    <dgm:cxn modelId="{55B7398F-88FC-42FC-971D-8DE9433215BE}" type="presOf" srcId="{374F12F6-4101-413C-AC98-CAEB7C8282E4}" destId="{3C1387DE-E460-445A-A00B-67FBFA2F1E71}" srcOrd="0" destOrd="0" presId="urn:microsoft.com/office/officeart/2018/2/layout/IconLabelList"/>
    <dgm:cxn modelId="{3A691C97-46E8-4203-8AA8-F9450A4FF0D4}" type="presOf" srcId="{C93670CB-7CDB-4ED5-9628-8455C1FC7B63}" destId="{09498078-49F7-49CB-B7EA-D3DD0C0F6A65}" srcOrd="0" destOrd="0" presId="urn:microsoft.com/office/officeart/2018/2/layout/IconLabelList"/>
    <dgm:cxn modelId="{9DEA9BA7-690A-4751-87D6-A9190D3BC689}" type="presOf" srcId="{FFF3993D-9224-4D01-8DAB-8134722588E0}" destId="{1D237035-1E2C-4160-89B7-F14DA4F77646}" srcOrd="0" destOrd="0" presId="urn:microsoft.com/office/officeart/2018/2/layout/IconLabelList"/>
    <dgm:cxn modelId="{3D41EEFA-445E-45C5-A25D-860BEEBE421E}" type="presOf" srcId="{BECA8E08-4E39-4347-A50C-A63A0D36F89C}" destId="{CB0583F2-C9F9-474B-A6F1-92343D948CA4}" srcOrd="0" destOrd="0" presId="urn:microsoft.com/office/officeart/2018/2/layout/IconLabelList"/>
    <dgm:cxn modelId="{79C591FF-BDB1-4A00-B88A-A75D21FC9A1E}" type="presOf" srcId="{F2E4E72A-5A7E-4128-998A-0353FEF718BF}" destId="{C3744E94-4BAE-4707-B3AC-19FEF0A4429B}" srcOrd="0" destOrd="0" presId="urn:microsoft.com/office/officeart/2018/2/layout/IconLabelList"/>
    <dgm:cxn modelId="{FD05B36F-D23C-4E4E-A3C0-51656B01625C}" type="presParOf" srcId="{1D237035-1E2C-4160-89B7-F14DA4F77646}" destId="{8E588F49-054B-4903-83F4-D191DC7F8670}" srcOrd="0" destOrd="0" presId="urn:microsoft.com/office/officeart/2018/2/layout/IconLabelList"/>
    <dgm:cxn modelId="{DE8E9ED5-78B6-45B7-8E32-6F0E024399BF}" type="presParOf" srcId="{8E588F49-054B-4903-83F4-D191DC7F8670}" destId="{DDC50EB7-E2BC-40F1-995E-70D615C6D742}" srcOrd="0" destOrd="0" presId="urn:microsoft.com/office/officeart/2018/2/layout/IconLabelList"/>
    <dgm:cxn modelId="{2744F6D4-BFB6-451E-ABD4-26CF5ED9B187}" type="presParOf" srcId="{8E588F49-054B-4903-83F4-D191DC7F8670}" destId="{E67C38A1-74DD-4B4A-A3C4-D0A80F06A61C}" srcOrd="1" destOrd="0" presId="urn:microsoft.com/office/officeart/2018/2/layout/IconLabelList"/>
    <dgm:cxn modelId="{F0A5C903-E9CF-4EEF-8AA0-0A09542359B3}" type="presParOf" srcId="{8E588F49-054B-4903-83F4-D191DC7F8670}" destId="{41FC5AF8-B3F3-48FB-AE91-AF7972AC752D}" srcOrd="2" destOrd="0" presId="urn:microsoft.com/office/officeart/2018/2/layout/IconLabelList"/>
    <dgm:cxn modelId="{D0A85466-BC2E-494B-9AFD-667650D97EFF}" type="presParOf" srcId="{1D237035-1E2C-4160-89B7-F14DA4F77646}" destId="{59E34E74-5A5F-4B80-BB81-57C61F8CDE6F}" srcOrd="1" destOrd="0" presId="urn:microsoft.com/office/officeart/2018/2/layout/IconLabelList"/>
    <dgm:cxn modelId="{BA2DF0AA-11B5-4315-8F47-07304A2B7A04}" type="presParOf" srcId="{1D237035-1E2C-4160-89B7-F14DA4F77646}" destId="{25F3313B-F78F-4C35-8273-46D1C55CD947}" srcOrd="2" destOrd="0" presId="urn:microsoft.com/office/officeart/2018/2/layout/IconLabelList"/>
    <dgm:cxn modelId="{3AA7B007-94D4-4DB1-9381-0756FBDACD7B}" type="presParOf" srcId="{25F3313B-F78F-4C35-8273-46D1C55CD947}" destId="{FCDDFA63-D559-4D62-ACD5-D853B4CC925B}" srcOrd="0" destOrd="0" presId="urn:microsoft.com/office/officeart/2018/2/layout/IconLabelList"/>
    <dgm:cxn modelId="{2EA1C2C7-F6E9-46E5-A2E2-4CC9E2A59F32}" type="presParOf" srcId="{25F3313B-F78F-4C35-8273-46D1C55CD947}" destId="{082A3303-CA7A-46BB-8482-68324ED21886}" srcOrd="1" destOrd="0" presId="urn:microsoft.com/office/officeart/2018/2/layout/IconLabelList"/>
    <dgm:cxn modelId="{C7347F63-E834-47FD-9CB0-D2317DED2935}" type="presParOf" srcId="{25F3313B-F78F-4C35-8273-46D1C55CD947}" destId="{CB0583F2-C9F9-474B-A6F1-92343D948CA4}" srcOrd="2" destOrd="0" presId="urn:microsoft.com/office/officeart/2018/2/layout/IconLabelList"/>
    <dgm:cxn modelId="{F4588367-8632-41CB-9994-8C2FDC4C7199}" type="presParOf" srcId="{1D237035-1E2C-4160-89B7-F14DA4F77646}" destId="{4A66EB64-6E7D-4138-A894-40EC514FD258}" srcOrd="3" destOrd="0" presId="urn:microsoft.com/office/officeart/2018/2/layout/IconLabelList"/>
    <dgm:cxn modelId="{231DC279-0ACF-439A-B871-411A175E0400}" type="presParOf" srcId="{1D237035-1E2C-4160-89B7-F14DA4F77646}" destId="{A2D3369F-5113-4D62-93A5-1A04CEBCCFC5}" srcOrd="4" destOrd="0" presId="urn:microsoft.com/office/officeart/2018/2/layout/IconLabelList"/>
    <dgm:cxn modelId="{01E2CC0A-FFA3-49DF-AC02-9D0A3C48F66C}" type="presParOf" srcId="{A2D3369F-5113-4D62-93A5-1A04CEBCCFC5}" destId="{B9379CF0-3CEF-4F71-B158-59B40D383EE9}" srcOrd="0" destOrd="0" presId="urn:microsoft.com/office/officeart/2018/2/layout/IconLabelList"/>
    <dgm:cxn modelId="{D98BBB7A-0754-41F5-9E5B-E64594D4323A}" type="presParOf" srcId="{A2D3369F-5113-4D62-93A5-1A04CEBCCFC5}" destId="{05BB31DC-FC4E-4A23-BB90-F0A0090FE86C}" srcOrd="1" destOrd="0" presId="urn:microsoft.com/office/officeart/2018/2/layout/IconLabelList"/>
    <dgm:cxn modelId="{4B1751F1-3D44-4404-A2FA-3DDB2D6AEB36}" type="presParOf" srcId="{A2D3369F-5113-4D62-93A5-1A04CEBCCFC5}" destId="{09498078-49F7-49CB-B7EA-D3DD0C0F6A65}" srcOrd="2" destOrd="0" presId="urn:microsoft.com/office/officeart/2018/2/layout/IconLabelList"/>
    <dgm:cxn modelId="{04118D80-4513-488A-AB1F-1731574CC6E4}" type="presParOf" srcId="{1D237035-1E2C-4160-89B7-F14DA4F77646}" destId="{EB92350A-D938-411D-92E6-C4C81875345E}" srcOrd="5" destOrd="0" presId="urn:microsoft.com/office/officeart/2018/2/layout/IconLabelList"/>
    <dgm:cxn modelId="{D7B2D88F-9E43-4B6B-B8F7-835CBBBFD2B5}" type="presParOf" srcId="{1D237035-1E2C-4160-89B7-F14DA4F77646}" destId="{E636ABDF-B797-492B-ADC8-97345679BF1F}" srcOrd="6" destOrd="0" presId="urn:microsoft.com/office/officeart/2018/2/layout/IconLabelList"/>
    <dgm:cxn modelId="{AA31EA1C-A3E9-4363-AD31-32E6F0EAF9B9}" type="presParOf" srcId="{E636ABDF-B797-492B-ADC8-97345679BF1F}" destId="{4D281191-FC70-4FCC-AD1F-3139470D8E7B}" srcOrd="0" destOrd="0" presId="urn:microsoft.com/office/officeart/2018/2/layout/IconLabelList"/>
    <dgm:cxn modelId="{332090BD-8D96-42FD-9B75-0B628BB4E3C5}" type="presParOf" srcId="{E636ABDF-B797-492B-ADC8-97345679BF1F}" destId="{303C011C-61C0-4A48-A51A-5082D73FFE2A}" srcOrd="1" destOrd="0" presId="urn:microsoft.com/office/officeart/2018/2/layout/IconLabelList"/>
    <dgm:cxn modelId="{D3EE8ED7-9958-4D2B-83EE-7D93DAE97EFE}" type="presParOf" srcId="{E636ABDF-B797-492B-ADC8-97345679BF1F}" destId="{C3744E94-4BAE-4707-B3AC-19FEF0A4429B}" srcOrd="2" destOrd="0" presId="urn:microsoft.com/office/officeart/2018/2/layout/IconLabelList"/>
    <dgm:cxn modelId="{5BC878F5-302C-4108-89BB-823ECECAF413}" type="presParOf" srcId="{1D237035-1E2C-4160-89B7-F14DA4F77646}" destId="{CA818056-5CEC-4EE6-B82E-0ECA61419C45}" srcOrd="7" destOrd="0" presId="urn:microsoft.com/office/officeart/2018/2/layout/IconLabelList"/>
    <dgm:cxn modelId="{AFE9915D-E511-40C0-9A1E-C6C7E38EB5CF}" type="presParOf" srcId="{1D237035-1E2C-4160-89B7-F14DA4F77646}" destId="{BABF1EF8-F3AA-4E1C-B64B-C496448BCBC7}" srcOrd="8" destOrd="0" presId="urn:microsoft.com/office/officeart/2018/2/layout/IconLabelList"/>
    <dgm:cxn modelId="{9FF72E56-7B05-440B-831E-F36D0D9CDE04}" type="presParOf" srcId="{BABF1EF8-F3AA-4E1C-B64B-C496448BCBC7}" destId="{6AD27F07-8701-47C5-BBAB-5B7F154B6B62}" srcOrd="0" destOrd="0" presId="urn:microsoft.com/office/officeart/2018/2/layout/IconLabelList"/>
    <dgm:cxn modelId="{285E03C2-5D35-4286-B45C-DF77A6AC3B52}" type="presParOf" srcId="{BABF1EF8-F3AA-4E1C-B64B-C496448BCBC7}" destId="{FEDED93D-04C3-4E58-92E8-6614A1AC7AC1}" srcOrd="1" destOrd="0" presId="urn:microsoft.com/office/officeart/2018/2/layout/IconLabelList"/>
    <dgm:cxn modelId="{907F0959-974D-49FF-B5B0-7BE3FC31F2E2}" type="presParOf" srcId="{BABF1EF8-F3AA-4E1C-B64B-C496448BCBC7}" destId="{3C1387DE-E460-445A-A00B-67FBFA2F1E7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1EB2-8570-4018-9810-A27444DB7D41}">
      <dsp:nvSpPr>
        <dsp:cNvPr id="0" name=""/>
        <dsp:cNvSpPr/>
      </dsp:nvSpPr>
      <dsp:spPr>
        <a:xfrm>
          <a:off x="0" y="169688"/>
          <a:ext cx="10807309" cy="2438400"/>
        </a:xfrm>
        <a:prstGeom prst="roundRect">
          <a:avLst>
            <a:gd name="adj" fmla="val 10000"/>
          </a:avLst>
        </a:prstGeom>
        <a:solidFill>
          <a:srgbClr val="28A19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73EA9-0286-40DA-BECE-37E6DF52E1B0}">
      <dsp:nvSpPr>
        <dsp:cNvPr id="0" name=""/>
        <dsp:cNvSpPr/>
      </dsp:nvSpPr>
      <dsp:spPr>
        <a:xfrm>
          <a:off x="327195" y="325120"/>
          <a:ext cx="236114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2C024-5B2F-4CEA-AA87-716DA9434BF9}">
      <dsp:nvSpPr>
        <dsp:cNvPr id="0" name=""/>
        <dsp:cNvSpPr/>
      </dsp:nvSpPr>
      <dsp:spPr>
        <a:xfrm rot="10800000">
          <a:off x="327195" y="2427939"/>
          <a:ext cx="2361143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Equivalent to A Levels, T levels take 2 years to complete.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Students are usually 16-19 years old</a:t>
          </a:r>
        </a:p>
      </dsp:txBody>
      <dsp:txXfrm rot="10800000">
        <a:off x="399808" y="2427939"/>
        <a:ext cx="2215917" cy="2907653"/>
      </dsp:txXfrm>
    </dsp:sp>
    <dsp:sp modelId="{A8488CD4-337B-4E58-A738-5118F00E728B}">
      <dsp:nvSpPr>
        <dsp:cNvPr id="0" name=""/>
        <dsp:cNvSpPr/>
      </dsp:nvSpPr>
      <dsp:spPr>
        <a:xfrm>
          <a:off x="2924453" y="325120"/>
          <a:ext cx="236114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27369-3BDE-4A34-BB08-C8F3D9A8075F}">
      <dsp:nvSpPr>
        <dsp:cNvPr id="0" name=""/>
        <dsp:cNvSpPr/>
      </dsp:nvSpPr>
      <dsp:spPr>
        <a:xfrm rot="10800000">
          <a:off x="2924453" y="2427939"/>
          <a:ext cx="2361143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They blend learning with work placements.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Placements will be either admin or digital to apply the academic learning</a:t>
          </a:r>
        </a:p>
      </dsp:txBody>
      <dsp:txXfrm rot="10800000">
        <a:off x="2997066" y="2427939"/>
        <a:ext cx="2215917" cy="2907653"/>
      </dsp:txXfrm>
    </dsp:sp>
    <dsp:sp modelId="{BA1EA217-AF8E-40D1-BC24-58D704A7EEF7}">
      <dsp:nvSpPr>
        <dsp:cNvPr id="0" name=""/>
        <dsp:cNvSpPr/>
      </dsp:nvSpPr>
      <dsp:spPr>
        <a:xfrm>
          <a:off x="5521711" y="325120"/>
          <a:ext cx="236114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78ECC-4992-46B9-82F6-CCA59A35E510}">
      <dsp:nvSpPr>
        <dsp:cNvPr id="0" name=""/>
        <dsp:cNvSpPr/>
      </dsp:nvSpPr>
      <dsp:spPr>
        <a:xfrm rot="10800000">
          <a:off x="5521711" y="2438400"/>
          <a:ext cx="2361143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Work placements are of 45 days undertaken in a block, several blocks or as day release</a:t>
          </a:r>
        </a:p>
      </dsp:txBody>
      <dsp:txXfrm rot="10800000">
        <a:off x="5594324" y="2438400"/>
        <a:ext cx="2215917" cy="2907653"/>
      </dsp:txXfrm>
    </dsp:sp>
    <dsp:sp modelId="{EDC2831A-623C-4161-AECF-F7F81DBF5E0E}">
      <dsp:nvSpPr>
        <dsp:cNvPr id="0" name=""/>
        <dsp:cNvSpPr/>
      </dsp:nvSpPr>
      <dsp:spPr>
        <a:xfrm>
          <a:off x="8118969" y="325120"/>
          <a:ext cx="2361143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4B34C-8076-4D61-81AE-206A789E4814}">
      <dsp:nvSpPr>
        <dsp:cNvPr id="0" name=""/>
        <dsp:cNvSpPr/>
      </dsp:nvSpPr>
      <dsp:spPr>
        <a:xfrm rot="10800000">
          <a:off x="8118969" y="2438400"/>
          <a:ext cx="2361143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Students are issued with equipment and treated as an employee for the placement but as they are full time student, placements are unpaid</a:t>
          </a:r>
        </a:p>
      </dsp:txBody>
      <dsp:txXfrm rot="10800000">
        <a:off x="8191582" y="2438400"/>
        <a:ext cx="2215917" cy="2907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50EB7-E2BC-40F1-995E-70D615C6D742}">
      <dsp:nvSpPr>
        <dsp:cNvPr id="0" name=""/>
        <dsp:cNvSpPr/>
      </dsp:nvSpPr>
      <dsp:spPr>
        <a:xfrm>
          <a:off x="556991" y="44839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C5AF8-B3F3-48FB-AE91-AF7972AC752D}">
      <dsp:nvSpPr>
        <dsp:cNvPr id="0" name=""/>
        <dsp:cNvSpPr/>
      </dsp:nvSpPr>
      <dsp:spPr>
        <a:xfrm>
          <a:off x="61991" y="182256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Meet the student in person on their first day and welcome them to Digital.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Make time to discuss your expectations and theirs. Confirm the working pattern.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Their ID will need to be verified.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91" y="1822564"/>
        <a:ext cx="1800000" cy="2385000"/>
      </dsp:txXfrm>
    </dsp:sp>
    <dsp:sp modelId="{FCDDFA63-D559-4D62-ACD5-D853B4CC925B}">
      <dsp:nvSpPr>
        <dsp:cNvPr id="0" name=""/>
        <dsp:cNvSpPr/>
      </dsp:nvSpPr>
      <dsp:spPr>
        <a:xfrm>
          <a:off x="2671991" y="44839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583F2-C9F9-474B-A6F1-92343D948CA4}">
      <dsp:nvSpPr>
        <dsp:cNvPr id="0" name=""/>
        <dsp:cNvSpPr/>
      </dsp:nvSpPr>
      <dsp:spPr>
        <a:xfrm>
          <a:off x="2176991" y="182256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Introduce the student to your team.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Explain the normal working patterns and routines of the team, when you meet and how you communicate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​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6991" y="1822564"/>
        <a:ext cx="1800000" cy="2385000"/>
      </dsp:txXfrm>
    </dsp:sp>
    <dsp:sp modelId="{B9379CF0-3CEF-4F71-B158-59B40D383EE9}">
      <dsp:nvSpPr>
        <dsp:cNvPr id="0" name=""/>
        <dsp:cNvSpPr/>
      </dsp:nvSpPr>
      <dsp:spPr>
        <a:xfrm>
          <a:off x="4786991" y="44839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98078-49F7-49CB-B7EA-D3DD0C0F6A65}">
      <dsp:nvSpPr>
        <dsp:cNvPr id="0" name=""/>
        <dsp:cNvSpPr/>
      </dsp:nvSpPr>
      <dsp:spPr>
        <a:xfrm>
          <a:off x="4291991" y="182256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The student will need to complete their </a:t>
          </a:r>
          <a:r>
            <a:rPr lang="en-GB" sz="1500" b="0" i="0" u="sng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7"/>
            </a:rPr>
            <a:t>Essential Learning</a:t>
          </a: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 and you will need to complete the </a:t>
          </a:r>
          <a:r>
            <a:rPr lang="en-GB" sz="1500" b="0" i="0" u="sng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8"/>
            </a:rPr>
            <a:t>Line Manager Declaration of Completion of Essential Learning</a:t>
          </a: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1991" y="1822564"/>
        <a:ext cx="1800000" cy="2385000"/>
      </dsp:txXfrm>
    </dsp:sp>
    <dsp:sp modelId="{4D281191-FC70-4FCC-AD1F-3139470D8E7B}">
      <dsp:nvSpPr>
        <dsp:cNvPr id="0" name=""/>
        <dsp:cNvSpPr/>
      </dsp:nvSpPr>
      <dsp:spPr>
        <a:xfrm>
          <a:off x="6901991" y="44839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44E94-4BAE-4707-B3AC-19FEF0A4429B}">
      <dsp:nvSpPr>
        <dsp:cNvPr id="0" name=""/>
        <dsp:cNvSpPr/>
      </dsp:nvSpPr>
      <dsp:spPr>
        <a:xfrm>
          <a:off x="6406991" y="182256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Introduce the student to their buddy and explain the role of the buddy and how they will support them during the placement.</a:t>
          </a:r>
          <a:endParaRPr lang="en-GB" sz="1500" b="0" i="0" u="none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>
              <a:latin typeface="Arial" panose="020B0604020202020204" pitchFamily="34" charset="0"/>
              <a:cs typeface="Arial" panose="020B0604020202020204" pitchFamily="34" charset="0"/>
            </a:rPr>
            <a:t>Arrange a building tour   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6991" y="1822564"/>
        <a:ext cx="1800000" cy="2385000"/>
      </dsp:txXfrm>
    </dsp:sp>
    <dsp:sp modelId="{6AD27F07-8701-47C5-BBAB-5B7F154B6B62}">
      <dsp:nvSpPr>
        <dsp:cNvPr id="0" name=""/>
        <dsp:cNvSpPr/>
      </dsp:nvSpPr>
      <dsp:spPr>
        <a:xfrm>
          <a:off x="9016991" y="448393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387DE-E460-445A-A00B-67FBFA2F1E71}">
      <dsp:nvSpPr>
        <dsp:cNvPr id="0" name=""/>
        <dsp:cNvSpPr/>
      </dsp:nvSpPr>
      <dsp:spPr>
        <a:xfrm>
          <a:off x="8521991" y="182256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rial" panose="020B0604020202020204" pitchFamily="34" charset="0"/>
              <a:cs typeface="Arial" panose="020B0604020202020204" pitchFamily="34" charset="0"/>
            </a:rPr>
            <a:t>Check with the student if the college are paying their travel expenses, if not we can reimburse this through SOP</a:t>
          </a:r>
        </a:p>
      </dsp:txBody>
      <dsp:txXfrm>
        <a:off x="8521991" y="1822564"/>
        <a:ext cx="1800000" cy="238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4A4DFA0-11A3-CC4E-9EBF-BBA5EF251ED6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5F5E350-0C5F-0940-9918-5BA6A545B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5E350-0C5F-0940-9918-5BA6A545B1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5E350-0C5F-0940-9918-5BA6A545B1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b="0" i="0">
              <a:solidFill>
                <a:srgbClr val="323130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41AC3-BF14-4BB7-ACEE-EACA4F5F73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41AC3-BF14-4BB7-ACEE-EACA4F5F73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9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41AC3-BF14-4BB7-ACEE-EACA4F5F73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7DDD-056B-5337-871F-24943124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32DEE-83BF-0FF0-4651-04094819F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4558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F273B-F7E0-575E-E7D0-4CBD7C299069}"/>
              </a:ext>
            </a:extLst>
          </p:cNvPr>
          <p:cNvSpPr/>
          <p:nvPr userDrawn="1"/>
        </p:nvSpPr>
        <p:spPr>
          <a:xfrm>
            <a:off x="0" y="5882185"/>
            <a:ext cx="12192000" cy="97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Picture 8" descr="DWP Digital logo&#10;&#10;White outline logo">
            <a:extLst>
              <a:ext uri="{FF2B5EF4-FFF2-40B4-BE49-F238E27FC236}">
                <a16:creationId xmlns:a16="http://schemas.microsoft.com/office/drawing/2014/main" id="{3D4F4FE1-C160-E921-F5C1-4CC5D4C1E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145577"/>
            <a:ext cx="787707" cy="787707"/>
          </a:xfrm>
          <a:prstGeom prst="rect">
            <a:avLst/>
          </a:prstGeom>
        </p:spPr>
      </p:pic>
      <p:sp>
        <p:nvSpPr>
          <p:cNvPr id="10" name="TextBox 9" descr="Digital With Purpose lockup">
            <a:extLst>
              <a:ext uri="{FF2B5EF4-FFF2-40B4-BE49-F238E27FC236}">
                <a16:creationId xmlns:a16="http://schemas.microsoft.com/office/drawing/2014/main" id="{EFB5B15E-F6DA-E245-EB28-569E42CE240E}"/>
              </a:ext>
            </a:extLst>
          </p:cNvPr>
          <p:cNvSpPr txBox="1"/>
          <p:nvPr userDrawn="1"/>
        </p:nvSpPr>
        <p:spPr>
          <a:xfrm>
            <a:off x="11145260" y="6030184"/>
            <a:ext cx="104673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3" name="Picture 12" descr="DWP Digital logo. A teal square with rounded corners, containing the words DWP Digital in white text.&#10;&#10;">
            <a:extLst>
              <a:ext uri="{FF2B5EF4-FFF2-40B4-BE49-F238E27FC236}">
                <a16:creationId xmlns:a16="http://schemas.microsoft.com/office/drawing/2014/main" id="{E2EF1A22-3935-4DD8-C649-9336CA4E6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  <p:sp>
        <p:nvSpPr>
          <p:cNvPr id="19" name="TextBox 18" descr="Digital With Purpose lockup">
            <a:extLst>
              <a:ext uri="{FF2B5EF4-FFF2-40B4-BE49-F238E27FC236}">
                <a16:creationId xmlns:a16="http://schemas.microsoft.com/office/drawing/2014/main" id="{779CBD4C-D713-AEFB-CA9D-A7C94BFFEA4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4117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-Title &amp;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70DB-DD04-545C-A870-7EAA65E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2C8A-28A3-1682-7A1C-67300CC6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4C5C7301-79E3-7A08-9F98-E034CDF3C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11" name="TextBox 10" descr="Digital With Purpose lockup">
            <a:extLst>
              <a:ext uri="{FF2B5EF4-FFF2-40B4-BE49-F238E27FC236}">
                <a16:creationId xmlns:a16="http://schemas.microsoft.com/office/drawing/2014/main" id="{775D3EF0-01D2-6BE1-7462-10A4AD4DE95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4" name="Picture 3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D83778D5-7026-A253-9D8E-142FE3359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570DB-DD04-545C-A870-7EAA65E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2C8A-28A3-1682-7A1C-67300CC6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4C5C7301-79E3-7A08-9F98-E034CDF3C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11" name="TextBox 10" descr="Digital With Purpose lockup">
            <a:extLst>
              <a:ext uri="{FF2B5EF4-FFF2-40B4-BE49-F238E27FC236}">
                <a16:creationId xmlns:a16="http://schemas.microsoft.com/office/drawing/2014/main" id="{775D3EF0-01D2-6BE1-7462-10A4AD4DE95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79551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F4879C-1263-9D46-A782-77616F04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877B42-DFB6-C9F0-1DEC-4CE9CAF6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29960C8A-946D-7A89-4C0F-0B971F83D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3FBDE44A-FA51-6E60-1AE8-C9F805327AB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92250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9B4BA-6FED-5EF2-9588-1E819E081C5E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224147-D64E-1AE6-6021-51C27FA3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7D69DD-5641-3F6A-4E7B-0F489173D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15FA120D-169F-CF53-CD54-DBD326FFA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8AD3A236-8FD0-B81C-001C-6D2BD444302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81559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0F27CC-7A64-C10B-2D37-A318CDE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23FF74-2FB3-8278-564B-01B1EF30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135B05D-5CAA-5C36-3620-9F1C791B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6B282E8E-1680-7F37-33B8-44525663DA3B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40723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62F5FC-605C-A0F8-8E09-8ACE5EDB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0EF4FA-29EC-C957-6D2C-4D9FC3B2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39081975-BC09-F225-FDFB-567CFE361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ACEDE501-7F16-A2B6-9F90-346ADA4B5EE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89505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8515662" cy="4050334"/>
          </a:xfrm>
        </p:spPr>
        <p:txBody>
          <a:bodyPr anchor="b">
            <a:norm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06ACF945-185D-55E5-DF9E-F877BB5CA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79BE6F94-E3A7-0BAB-2F80-EB0C1ABD1FD1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05193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8515662" cy="4050334"/>
          </a:xfrm>
        </p:spPr>
        <p:txBody>
          <a:bodyPr anchor="b">
            <a:norm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83483EF4-3A7B-EEFD-8B8F-27EEFD942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9194F6C1-B0B7-1045-095F-6A4842370FB4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29556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E394E-AAAE-CAA0-54CB-F7C0EAC47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737191" y="143350"/>
            <a:ext cx="1813302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 descr="Digital With Purpose lockup">
            <a:extLst>
              <a:ext uri="{FF2B5EF4-FFF2-40B4-BE49-F238E27FC236}">
                <a16:creationId xmlns:a16="http://schemas.microsoft.com/office/drawing/2014/main" id="{448BE684-753E-2684-A046-588BC2C4396F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1" name="Picture 10" descr="DWP Digital logo&#10;&#10;White outline logo">
            <a:extLst>
              <a:ext uri="{FF2B5EF4-FFF2-40B4-BE49-F238E27FC236}">
                <a16:creationId xmlns:a16="http://schemas.microsoft.com/office/drawing/2014/main" id="{402F66A0-411A-3776-2B0F-07175B9D3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86" y="178262"/>
            <a:ext cx="954353" cy="95435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62" y="1992574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FA9BE3-6DC0-AC10-8AF7-DF49BBAE4DF8}"/>
              </a:ext>
            </a:extLst>
          </p:cNvPr>
          <p:cNvGrpSpPr/>
          <p:nvPr userDrawn="1"/>
        </p:nvGrpSpPr>
        <p:grpSpPr>
          <a:xfrm>
            <a:off x="3217190" y="-15498"/>
            <a:ext cx="8978879" cy="6908084"/>
            <a:chOff x="3367403" y="0"/>
            <a:chExt cx="8839200" cy="68723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74343E4-6F8F-9607-1372-EE0EB3C75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Right Triangle 11" descr="Gradient Triangle">
              <a:extLst>
                <a:ext uri="{FF2B5EF4-FFF2-40B4-BE49-F238E27FC236}">
                  <a16:creationId xmlns:a16="http://schemas.microsoft.com/office/drawing/2014/main" id="{160C941D-BE7A-62C8-B5B9-EF1E91739905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6" name="TextBox 5" descr="Digital With Purpose lockup">
            <a:extLst>
              <a:ext uri="{FF2B5EF4-FFF2-40B4-BE49-F238E27FC236}">
                <a16:creationId xmlns:a16="http://schemas.microsoft.com/office/drawing/2014/main" id="{0C2F30A7-CF15-97E9-8A08-EBE51DFE577F}"/>
              </a:ext>
            </a:extLst>
          </p:cNvPr>
          <p:cNvSpPr txBox="1"/>
          <p:nvPr userDrawn="1"/>
        </p:nvSpPr>
        <p:spPr>
          <a:xfrm>
            <a:off x="11297661" y="61825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A73FFC85-A0BB-EF9A-632A-9C938E33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586" y="330662"/>
            <a:ext cx="954353" cy="954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E9173B-580A-4ADF-EDA8-09E72087F016}"/>
              </a:ext>
            </a:extLst>
          </p:cNvPr>
          <p:cNvSpPr txBox="1"/>
          <p:nvPr userDrawn="1"/>
        </p:nvSpPr>
        <p:spPr>
          <a:xfrm>
            <a:off x="889591" y="295750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7354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xt &amp;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B43CAF-E2A8-86FB-A33F-AFDDE0C864DB}"/>
              </a:ext>
            </a:extLst>
          </p:cNvPr>
          <p:cNvSpPr/>
          <p:nvPr userDrawn="1"/>
        </p:nvSpPr>
        <p:spPr>
          <a:xfrm>
            <a:off x="0" y="5882185"/>
            <a:ext cx="12192000" cy="97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8515662" cy="4050334"/>
          </a:xfrm>
        </p:spPr>
        <p:txBody>
          <a:bodyPr anchor="b">
            <a:norm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E2ED4626-9954-B656-E695-E46D8AAA16FC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5" name="Picture 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6D8D4276-CF1D-6762-B5A8-1BAB56E53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/Purpose/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EA20AD-6836-8227-EE55-41C64A402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17DDD-056B-5337-871F-24943124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4461164" cy="1424500"/>
          </a:xfr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32DEE-83BF-0FF0-4651-04094819F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06882"/>
            <a:ext cx="4461164" cy="219446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F273B-F7E0-575E-E7D0-4CBD7C299069}"/>
              </a:ext>
            </a:extLst>
          </p:cNvPr>
          <p:cNvSpPr/>
          <p:nvPr userDrawn="1"/>
        </p:nvSpPr>
        <p:spPr>
          <a:xfrm>
            <a:off x="0" y="5882185"/>
            <a:ext cx="12192000" cy="97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Picture 8" descr="DWP Digital logo&#10;&#10;White outline logo">
            <a:extLst>
              <a:ext uri="{FF2B5EF4-FFF2-40B4-BE49-F238E27FC236}">
                <a16:creationId xmlns:a16="http://schemas.microsoft.com/office/drawing/2014/main" id="{3D4F4FE1-C160-E921-F5C1-4CC5D4C1E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145577"/>
            <a:ext cx="787707" cy="787707"/>
          </a:xfrm>
          <a:prstGeom prst="rect">
            <a:avLst/>
          </a:prstGeom>
        </p:spPr>
      </p:pic>
      <p:sp>
        <p:nvSpPr>
          <p:cNvPr id="10" name="TextBox 9" descr="Digital With Purpose lockup">
            <a:extLst>
              <a:ext uri="{FF2B5EF4-FFF2-40B4-BE49-F238E27FC236}">
                <a16:creationId xmlns:a16="http://schemas.microsoft.com/office/drawing/2014/main" id="{EFB5B15E-F6DA-E245-EB28-569E42CE240E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3" name="Picture 12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E2EF1A22-3935-4DD8-C649-9336CA4E6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7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xt &amp; Image Spli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737191" y="143350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199257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1992574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9C225A6-D145-39F2-185F-46758A4E4396}"/>
              </a:ext>
            </a:extLst>
          </p:cNvPr>
          <p:cNvSpPr/>
          <p:nvPr userDrawn="1"/>
        </p:nvSpPr>
        <p:spPr>
          <a:xfrm>
            <a:off x="1046740" y="1494235"/>
            <a:ext cx="4821954" cy="4554747"/>
          </a:xfrm>
          <a:custGeom>
            <a:avLst/>
            <a:gdLst>
              <a:gd name="connsiteX0" fmla="*/ 1425699 w 5538787"/>
              <a:gd name="connsiteY0" fmla="*/ 0 h 4829695"/>
              <a:gd name="connsiteX1" fmla="*/ 5538787 w 5538787"/>
              <a:gd name="connsiteY1" fmla="*/ 0 h 4829695"/>
              <a:gd name="connsiteX2" fmla="*/ 5538787 w 5538787"/>
              <a:gd name="connsiteY2" fmla="*/ 4829695 h 4829695"/>
              <a:gd name="connsiteX3" fmla="*/ 0 w 5538787"/>
              <a:gd name="connsiteY3" fmla="*/ 4829695 h 4829695"/>
              <a:gd name="connsiteX4" fmla="*/ 0 w 5538787"/>
              <a:gd name="connsiteY4" fmla="*/ 566856 h 4829695"/>
              <a:gd name="connsiteX5" fmla="*/ 1425699 w 5538787"/>
              <a:gd name="connsiteY5" fmla="*/ 566856 h 4829695"/>
              <a:gd name="connsiteX0" fmla="*/ 1425699 w 5538787"/>
              <a:gd name="connsiteY0" fmla="*/ 566856 h 4829695"/>
              <a:gd name="connsiteX1" fmla="*/ 1425699 w 5538787"/>
              <a:gd name="connsiteY1" fmla="*/ 0 h 4829695"/>
              <a:gd name="connsiteX2" fmla="*/ 5538787 w 5538787"/>
              <a:gd name="connsiteY2" fmla="*/ 0 h 4829695"/>
              <a:gd name="connsiteX3" fmla="*/ 5538787 w 5538787"/>
              <a:gd name="connsiteY3" fmla="*/ 4829695 h 4829695"/>
              <a:gd name="connsiteX4" fmla="*/ 0 w 5538787"/>
              <a:gd name="connsiteY4" fmla="*/ 4829695 h 4829695"/>
              <a:gd name="connsiteX5" fmla="*/ 0 w 5538787"/>
              <a:gd name="connsiteY5" fmla="*/ 566856 h 4829695"/>
              <a:gd name="connsiteX6" fmla="*/ 1517139 w 5538787"/>
              <a:gd name="connsiteY6" fmla="*/ 658296 h 4829695"/>
              <a:gd name="connsiteX0" fmla="*/ 1425699 w 5538787"/>
              <a:gd name="connsiteY0" fmla="*/ 566856 h 4829695"/>
              <a:gd name="connsiteX1" fmla="*/ 1425699 w 5538787"/>
              <a:gd name="connsiteY1" fmla="*/ 0 h 4829695"/>
              <a:gd name="connsiteX2" fmla="*/ 5538787 w 5538787"/>
              <a:gd name="connsiteY2" fmla="*/ 0 h 4829695"/>
              <a:gd name="connsiteX3" fmla="*/ 5538787 w 5538787"/>
              <a:gd name="connsiteY3" fmla="*/ 4829695 h 4829695"/>
              <a:gd name="connsiteX4" fmla="*/ 0 w 5538787"/>
              <a:gd name="connsiteY4" fmla="*/ 4829695 h 4829695"/>
              <a:gd name="connsiteX5" fmla="*/ 0 w 5538787"/>
              <a:gd name="connsiteY5" fmla="*/ 566856 h 4829695"/>
              <a:gd name="connsiteX0" fmla="*/ 1425699 w 5538787"/>
              <a:gd name="connsiteY0" fmla="*/ 0 h 4829695"/>
              <a:gd name="connsiteX1" fmla="*/ 5538787 w 5538787"/>
              <a:gd name="connsiteY1" fmla="*/ 0 h 4829695"/>
              <a:gd name="connsiteX2" fmla="*/ 5538787 w 5538787"/>
              <a:gd name="connsiteY2" fmla="*/ 4829695 h 4829695"/>
              <a:gd name="connsiteX3" fmla="*/ 0 w 5538787"/>
              <a:gd name="connsiteY3" fmla="*/ 4829695 h 4829695"/>
              <a:gd name="connsiteX4" fmla="*/ 0 w 5538787"/>
              <a:gd name="connsiteY4" fmla="*/ 566856 h 4829695"/>
              <a:gd name="connsiteX0" fmla="*/ 1437731 w 5550819"/>
              <a:gd name="connsiteY0" fmla="*/ 0 h 4829695"/>
              <a:gd name="connsiteX1" fmla="*/ 5550819 w 5550819"/>
              <a:gd name="connsiteY1" fmla="*/ 0 h 4829695"/>
              <a:gd name="connsiteX2" fmla="*/ 5550819 w 5550819"/>
              <a:gd name="connsiteY2" fmla="*/ 4829695 h 4829695"/>
              <a:gd name="connsiteX3" fmla="*/ 12032 w 5550819"/>
              <a:gd name="connsiteY3" fmla="*/ 4829695 h 4829695"/>
              <a:gd name="connsiteX4" fmla="*/ 0 w 5550819"/>
              <a:gd name="connsiteY4" fmla="*/ 3069425 h 482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0819" h="4829695">
                <a:moveTo>
                  <a:pt x="1437731" y="0"/>
                </a:moveTo>
                <a:lnTo>
                  <a:pt x="5550819" y="0"/>
                </a:lnTo>
                <a:lnTo>
                  <a:pt x="5550819" y="4829695"/>
                </a:lnTo>
                <a:lnTo>
                  <a:pt x="12032" y="4829695"/>
                </a:lnTo>
                <a:cubicBezTo>
                  <a:pt x="8021" y="4242938"/>
                  <a:pt x="4011" y="3656182"/>
                  <a:pt x="0" y="3069425"/>
                </a:cubicBezTo>
              </a:path>
            </a:pathLst>
          </a:custGeom>
          <a:noFill/>
          <a:ln w="98425">
            <a:solidFill>
              <a:schemeClr val="accent1">
                <a:alpha val="5022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C38C0399-D48B-94E1-5DDA-291F04F13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7A7F96DF-BBAC-3D4B-00C0-28BA0F422E9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331305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94538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912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82405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00307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808408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solidFill>
                <a:srgbClr val="1D70B8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1D70B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21035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WP Digital logo&#10;&#10;White outline logo">
            <a:extLst>
              <a:ext uri="{FF2B5EF4-FFF2-40B4-BE49-F238E27FC236}">
                <a16:creationId xmlns:a16="http://schemas.microsoft.com/office/drawing/2014/main" id="{6C4561D6-7CD9-C52C-555C-20E24134B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045CA0D-C2DF-7490-9EE7-10E00003D0E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56172" y="2244994"/>
            <a:ext cx="6289964" cy="324283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357061-689D-EC7D-51C6-0AC0F9D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9964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 descr="Digital With Purpose lockup">
            <a:extLst>
              <a:ext uri="{FF2B5EF4-FFF2-40B4-BE49-F238E27FC236}">
                <a16:creationId xmlns:a16="http://schemas.microsoft.com/office/drawing/2014/main" id="{B272A229-D03C-1CA3-9EC7-141FC828D341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4" name="Picture 3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BFA94D2A-52FA-BC78-1AB1-779E1A3DD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0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WP Digital logo&#10;&#10;White outline logo">
            <a:extLst>
              <a:ext uri="{FF2B5EF4-FFF2-40B4-BE49-F238E27FC236}">
                <a16:creationId xmlns:a16="http://schemas.microsoft.com/office/drawing/2014/main" id="{6C4561D6-7CD9-C52C-555C-20E24134B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C357061-689D-EC7D-51C6-0AC0F9D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9964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D8C8719-E807-83AE-E295-0EE7832418F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751388" y="2246313"/>
            <a:ext cx="6294437" cy="32607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 descr="Digital With Purpose lockup">
            <a:extLst>
              <a:ext uri="{FF2B5EF4-FFF2-40B4-BE49-F238E27FC236}">
                <a16:creationId xmlns:a16="http://schemas.microsoft.com/office/drawing/2014/main" id="{681C267B-9599-C34F-FE93-40D2195BE860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5" name="Picture 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AA620E0C-C986-EAE0-BA43-27B2DE9F3E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35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E394E-AAAE-CAA0-54CB-F7C0EAC47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737191" y="143350"/>
            <a:ext cx="1813302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 descr="Digital With Purpose lockup">
            <a:extLst>
              <a:ext uri="{FF2B5EF4-FFF2-40B4-BE49-F238E27FC236}">
                <a16:creationId xmlns:a16="http://schemas.microsoft.com/office/drawing/2014/main" id="{448BE684-753E-2684-A046-588BC2C4396F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1" name="Picture 10" descr="DWP Digital logo&#10;&#10;White outline logo">
            <a:extLst>
              <a:ext uri="{FF2B5EF4-FFF2-40B4-BE49-F238E27FC236}">
                <a16:creationId xmlns:a16="http://schemas.microsoft.com/office/drawing/2014/main" id="{402F66A0-411A-3776-2B0F-07175B9D3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86" y="178262"/>
            <a:ext cx="954353" cy="954353"/>
          </a:xfrm>
          <a:prstGeom prst="rect">
            <a:avLst/>
          </a:prstGeom>
        </p:spPr>
      </p:pic>
      <p:sp>
        <p:nvSpPr>
          <p:cNvPr id="6" name="TextBox 5" descr="Digital With Purpose lockup">
            <a:extLst>
              <a:ext uri="{FF2B5EF4-FFF2-40B4-BE49-F238E27FC236}">
                <a16:creationId xmlns:a16="http://schemas.microsoft.com/office/drawing/2014/main" id="{0C2F30A7-CF15-97E9-8A08-EBE51DFE577F}"/>
              </a:ext>
            </a:extLst>
          </p:cNvPr>
          <p:cNvSpPr txBox="1"/>
          <p:nvPr userDrawn="1"/>
        </p:nvSpPr>
        <p:spPr>
          <a:xfrm>
            <a:off x="11297661" y="61825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A73FFC85-A0BB-EF9A-632A-9C938E33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586" y="330662"/>
            <a:ext cx="954353" cy="954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7F5196-5886-6724-A973-D9DDD90649B0}"/>
              </a:ext>
            </a:extLst>
          </p:cNvPr>
          <p:cNvGrpSpPr/>
          <p:nvPr userDrawn="1"/>
        </p:nvGrpSpPr>
        <p:grpSpPr>
          <a:xfrm>
            <a:off x="3217190" y="-15498"/>
            <a:ext cx="8978879" cy="6908084"/>
            <a:chOff x="3367403" y="0"/>
            <a:chExt cx="8839200" cy="68723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C4869CFF-A126-58A0-FECD-BEC83DA6F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ight Triangle 13" descr="Gradient Triangle">
              <a:extLst>
                <a:ext uri="{FF2B5EF4-FFF2-40B4-BE49-F238E27FC236}">
                  <a16:creationId xmlns:a16="http://schemas.microsoft.com/office/drawing/2014/main" id="{148E51CF-0142-4A95-EFA5-02CF0BD207E7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 descr="DWP Digital logo&#10;&#10;White outline logo">
            <a:extLst>
              <a:ext uri="{FF2B5EF4-FFF2-40B4-BE49-F238E27FC236}">
                <a16:creationId xmlns:a16="http://schemas.microsoft.com/office/drawing/2014/main" id="{D16912E3-CC97-A353-9EE7-9731B3E105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13" name="TextBox 12" descr="Digital With Purpose lockup">
            <a:extLst>
              <a:ext uri="{FF2B5EF4-FFF2-40B4-BE49-F238E27FC236}">
                <a16:creationId xmlns:a16="http://schemas.microsoft.com/office/drawing/2014/main" id="{9B639A1A-E866-C5B6-BD94-FB6B12DDA4CF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22794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BBA70F7-BC63-227A-A1F2-8D701F5FCF45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217B3E6C-9BE9-04BB-3FF2-71D75ADF0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0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4558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0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1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1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8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533" y="1132615"/>
            <a:ext cx="3317363" cy="22141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607" y="2171863"/>
            <a:ext cx="2977653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4844C2E-E268-81AC-F544-B796030FAB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5514" y="1150214"/>
            <a:ext cx="3317363" cy="22141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1308A921-F5C9-7DAD-E20D-EDE0DAEB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5" name="TextBox 4" descr="Digital With Purpose lockup">
            <a:extLst>
              <a:ext uri="{FF2B5EF4-FFF2-40B4-BE49-F238E27FC236}">
                <a16:creationId xmlns:a16="http://schemas.microsoft.com/office/drawing/2014/main" id="{B74838CF-B7F0-80AC-1D64-89BE1C5540F0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184645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733E3FBB-AFE7-3CB3-E3D8-5F1E9B45F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5150D1AE-C080-D3FB-9732-29167C5220C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295687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-21265" y="0"/>
            <a:ext cx="122132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20E878AA-7984-EC71-BB08-269AB212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3B0BB6B5-23AB-B226-1B37-FCF90372881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738311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Break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530F459F-73E6-E7BA-4E81-B1C78188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DE4A2A2E-F8C5-6D8E-D0ED-84F539C285D3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583152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Break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799A1603-A3DE-979D-8A36-DB98847D8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C9ECCFD1-920A-7E7F-F045-0FB69BF9145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334614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Break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530F459F-73E6-E7BA-4E81-B1C781881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DE4A2A2E-F8C5-6D8E-D0ED-84F539C285D3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652288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69ACFD-F112-74C8-9FBD-820A66CB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3CD34861-288E-6231-F5B3-924709BF1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38237F2F-3FAF-DB01-6E5F-839B301E783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2681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4558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6C0989AF-7FF0-A9DC-04B3-1B265F942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42179AC4-B4C8-3AA4-B7CE-F5EAE03B056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836247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723" y="0"/>
            <a:ext cx="12191277" cy="68727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50422"/>
            <a:ext cx="6137787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74730"/>
            <a:ext cx="613778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AE259B-1631-E315-1E4E-1B22AC43B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545918"/>
            <a:ext cx="5464175" cy="58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DWP Digital logo&#10;&#10;White outline logo">
            <a:extLst>
              <a:ext uri="{FF2B5EF4-FFF2-40B4-BE49-F238E27FC236}">
                <a16:creationId xmlns:a16="http://schemas.microsoft.com/office/drawing/2014/main" id="{6162B4CC-B658-3286-3AAF-6F7108AE1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5" name="TextBox 4" descr="Digital With Purpose lockup">
            <a:extLst>
              <a:ext uri="{FF2B5EF4-FFF2-40B4-BE49-F238E27FC236}">
                <a16:creationId xmlns:a16="http://schemas.microsoft.com/office/drawing/2014/main" id="{69E09E0C-67BF-1192-F2BB-B99EFD95C3E5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579342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7DDD-056B-5337-871F-24943124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32DEE-83BF-0FF0-4651-04094819F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4558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F273B-F7E0-575E-E7D0-4CBD7C299069}"/>
              </a:ext>
            </a:extLst>
          </p:cNvPr>
          <p:cNvSpPr/>
          <p:nvPr userDrawn="1"/>
        </p:nvSpPr>
        <p:spPr>
          <a:xfrm>
            <a:off x="0" y="5882185"/>
            <a:ext cx="12192000" cy="97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Picture 8" descr="DWP Digital logo&#10;&#10;White outline logo">
            <a:extLst>
              <a:ext uri="{FF2B5EF4-FFF2-40B4-BE49-F238E27FC236}">
                <a16:creationId xmlns:a16="http://schemas.microsoft.com/office/drawing/2014/main" id="{3D4F4FE1-C160-E921-F5C1-4CC5D4C1E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145577"/>
            <a:ext cx="787707" cy="787707"/>
          </a:xfrm>
          <a:prstGeom prst="rect">
            <a:avLst/>
          </a:prstGeom>
        </p:spPr>
      </p:pic>
      <p:sp>
        <p:nvSpPr>
          <p:cNvPr id="10" name="TextBox 9" descr="Digital With Purpose lockup">
            <a:extLst>
              <a:ext uri="{FF2B5EF4-FFF2-40B4-BE49-F238E27FC236}">
                <a16:creationId xmlns:a16="http://schemas.microsoft.com/office/drawing/2014/main" id="{EFB5B15E-F6DA-E245-EB28-569E42CE240E}"/>
              </a:ext>
            </a:extLst>
          </p:cNvPr>
          <p:cNvSpPr txBox="1"/>
          <p:nvPr userDrawn="1"/>
        </p:nvSpPr>
        <p:spPr>
          <a:xfrm>
            <a:off x="11145260" y="6030184"/>
            <a:ext cx="104673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3" name="Picture 12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E2EF1A22-3935-4DD8-C649-9336CA4E6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  <p:sp>
        <p:nvSpPr>
          <p:cNvPr id="19" name="TextBox 18" descr="Digital With Purpose lockup">
            <a:extLst>
              <a:ext uri="{FF2B5EF4-FFF2-40B4-BE49-F238E27FC236}">
                <a16:creationId xmlns:a16="http://schemas.microsoft.com/office/drawing/2014/main" id="{779CBD4C-D713-AEFB-CA9D-A7C94BFFEA4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4117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/Purpose/E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EA20AD-6836-8227-EE55-41C64A402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17DDD-056B-5337-871F-24943124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4461164" cy="1424500"/>
          </a:xfr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32DEE-83BF-0FF0-4651-04094819F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06882"/>
            <a:ext cx="4461164" cy="219446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F273B-F7E0-575E-E7D0-4CBD7C299069}"/>
              </a:ext>
            </a:extLst>
          </p:cNvPr>
          <p:cNvSpPr/>
          <p:nvPr userDrawn="1"/>
        </p:nvSpPr>
        <p:spPr>
          <a:xfrm>
            <a:off x="0" y="5882185"/>
            <a:ext cx="12192000" cy="97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Picture 8" descr="DWP Digital logo&#10;&#10;White outline logo">
            <a:extLst>
              <a:ext uri="{FF2B5EF4-FFF2-40B4-BE49-F238E27FC236}">
                <a16:creationId xmlns:a16="http://schemas.microsoft.com/office/drawing/2014/main" id="{3D4F4FE1-C160-E921-F5C1-4CC5D4C1E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145577"/>
            <a:ext cx="787707" cy="787707"/>
          </a:xfrm>
          <a:prstGeom prst="rect">
            <a:avLst/>
          </a:prstGeom>
        </p:spPr>
      </p:pic>
      <p:sp>
        <p:nvSpPr>
          <p:cNvPr id="10" name="TextBox 9" descr="Digital With Purpose lockup">
            <a:extLst>
              <a:ext uri="{FF2B5EF4-FFF2-40B4-BE49-F238E27FC236}">
                <a16:creationId xmlns:a16="http://schemas.microsoft.com/office/drawing/2014/main" id="{EFB5B15E-F6DA-E245-EB28-569E42CE240E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3" name="Picture 12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E2EF1A22-3935-4DD8-C649-9336CA4E6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472 L -2.70833E-6 -1.1111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472 L -2.70833E-6 -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2.70833E-6 -0.03472 L -2.70833E-6 -2.96296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4558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3.75E-6 -0.03472 L -3.75E-6 1.85185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45581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6C0989AF-7FF0-A9DC-04B3-1B265F942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42179AC4-B4C8-3AA4-B7CE-F5EAE03B056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8362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3.75E-6 -0.03472 L -3.75E-6 1.85185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2E1CBD-F317-9327-0844-74531871A2FD}"/>
              </a:ext>
            </a:extLst>
          </p:cNvPr>
          <p:cNvGrpSpPr/>
          <p:nvPr userDrawn="1"/>
        </p:nvGrpSpPr>
        <p:grpSpPr>
          <a:xfrm>
            <a:off x="3217190" y="-15498"/>
            <a:ext cx="8978879" cy="6908084"/>
            <a:chOff x="3367403" y="0"/>
            <a:chExt cx="8839200" cy="68723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42F6FC8E-3615-4045-BF6C-E741670CD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Right Triangle 7" descr="Gradient Triangle">
              <a:extLst>
                <a:ext uri="{FF2B5EF4-FFF2-40B4-BE49-F238E27FC236}">
                  <a16:creationId xmlns:a16="http://schemas.microsoft.com/office/drawing/2014/main" id="{193C23FE-ADBC-1EED-022A-CF3BC7F8794E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65532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2"/>
            <a:ext cx="4857750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4857750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DWP Digital logo&#10;&#10;White outline logo">
            <a:extLst>
              <a:ext uri="{FF2B5EF4-FFF2-40B4-BE49-F238E27FC236}">
                <a16:creationId xmlns:a16="http://schemas.microsoft.com/office/drawing/2014/main" id="{837276BD-23CF-601A-CCB5-491DE31A3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6" name="TextBox 5" descr="Digital With Purpose lockup">
            <a:extLst>
              <a:ext uri="{FF2B5EF4-FFF2-40B4-BE49-F238E27FC236}">
                <a16:creationId xmlns:a16="http://schemas.microsoft.com/office/drawing/2014/main" id="{71DCA046-3264-D3EC-D597-264788B5088E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0348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25E-6 -0.03473 L 1.25E-6 2.96296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A30E713-F6C1-AC99-109F-3909A154D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13" y="148734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2A1F3B69-CF99-41B5-5400-8F5BFE2BDF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820" y="148734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553FD74C-B402-70A4-D944-AA8094A929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7413" y="3187928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57818182-7378-A468-3B24-B5AB52606F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820" y="3187927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C3B4E189-5960-9A05-B87E-427DE039D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7413" y="488851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5D41CA6D-B09A-5D5A-7B73-24A2BBB62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820" y="488851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1A260D4C-660D-8EAF-BE91-25CAC1BDC6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39077" y="148734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34">
            <a:extLst>
              <a:ext uri="{FF2B5EF4-FFF2-40B4-BE49-F238E27FC236}">
                <a16:creationId xmlns:a16="http://schemas.microsoft.com/office/drawing/2014/main" id="{A7C5E3BE-7F1C-CA6F-CA5C-472576890B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5484" y="148734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646870DD-A160-2BEA-E00B-59A15C3719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9077" y="3187927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78750220-0300-5AA5-50C3-0AAE9D259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484" y="3187926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0B27FAE8-E48C-BB0F-4D34-B4E0878350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39077" y="488851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0" name="Text Placeholder 34">
            <a:extLst>
              <a:ext uri="{FF2B5EF4-FFF2-40B4-BE49-F238E27FC236}">
                <a16:creationId xmlns:a16="http://schemas.microsoft.com/office/drawing/2014/main" id="{D6501C62-9268-F701-16A1-4126CA5E96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5484" y="488851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5661B-3D54-458D-0D70-0A20544A7EBC}"/>
              </a:ext>
            </a:extLst>
          </p:cNvPr>
          <p:cNvSpPr/>
          <p:nvPr userDrawn="1"/>
        </p:nvSpPr>
        <p:spPr>
          <a:xfrm>
            <a:off x="1969419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C19C3-E2B8-4DEE-A1B8-AA1295D81319}"/>
              </a:ext>
            </a:extLst>
          </p:cNvPr>
          <p:cNvSpPr/>
          <p:nvPr userDrawn="1"/>
        </p:nvSpPr>
        <p:spPr>
          <a:xfrm>
            <a:off x="1962544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ED4CD-6359-55BB-C704-3E1A885A51F8}"/>
              </a:ext>
            </a:extLst>
          </p:cNvPr>
          <p:cNvSpPr/>
          <p:nvPr userDrawn="1"/>
        </p:nvSpPr>
        <p:spPr>
          <a:xfrm>
            <a:off x="1991319" y="4888512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78BC2-EC2A-BCCA-F8D0-3D020E302C87}"/>
              </a:ext>
            </a:extLst>
          </p:cNvPr>
          <p:cNvSpPr/>
          <p:nvPr userDrawn="1"/>
        </p:nvSpPr>
        <p:spPr>
          <a:xfrm>
            <a:off x="7672983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DB1B-6DAF-B617-0F33-9D0B80444F82}"/>
              </a:ext>
            </a:extLst>
          </p:cNvPr>
          <p:cNvSpPr/>
          <p:nvPr userDrawn="1"/>
        </p:nvSpPr>
        <p:spPr>
          <a:xfrm>
            <a:off x="7672983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1FA78-28EE-0ECB-2C97-EEC4E1FEBF16}"/>
              </a:ext>
            </a:extLst>
          </p:cNvPr>
          <p:cNvSpPr/>
          <p:nvPr userDrawn="1"/>
        </p:nvSpPr>
        <p:spPr>
          <a:xfrm>
            <a:off x="7672983" y="488851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473 L -2.29167E-6 4.07407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473 L -2.29167E-6 4.07407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473 L -2.29167E-6 4.07407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473 L -2.29167E-6 4.07407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473 L -2.29167E-6 4.07407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473 L -2.29167E-6 4.07407E-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/>
      <p:bldP spid="4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1"/>
      <p:bldP spid="47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1"/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1"/>
      <p:bldP spid="50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1"/>
      <p:bldP spid="5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1"/>
      <p:bldP spid="53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1"/>
      <p:bldP spid="5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1"/>
      <p:bldP spid="56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1"/>
      <p:bldP spid="5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1"/>
      <p:bldP spid="59" grpId="0">
        <p:tmplLst>
          <p:tmpl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1"/>
      <p:bldP spid="6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-Title &amp;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70DB-DD04-545C-A870-7EAA65E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2C8A-28A3-1682-7A1C-67300CC6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4C5C7301-79E3-7A08-9F98-E034CDF3C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11" name="TextBox 10" descr="Digital With Purpose lockup">
            <a:extLst>
              <a:ext uri="{FF2B5EF4-FFF2-40B4-BE49-F238E27FC236}">
                <a16:creationId xmlns:a16="http://schemas.microsoft.com/office/drawing/2014/main" id="{775D3EF0-01D2-6BE1-7462-10A4AD4DE95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4" name="Picture 3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D83778D5-7026-A253-9D8E-142FE3359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6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ly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570DB-DD04-545C-A870-7EAA65E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2C8A-28A3-1682-7A1C-67300CC6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4C5C7301-79E3-7A08-9F98-E034CDF3C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11" name="TextBox 10" descr="Digital With Purpose lockup">
            <a:extLst>
              <a:ext uri="{FF2B5EF4-FFF2-40B4-BE49-F238E27FC236}">
                <a16:creationId xmlns:a16="http://schemas.microsoft.com/office/drawing/2014/main" id="{775D3EF0-01D2-6BE1-7462-10A4AD4DE95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795514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F4879C-1263-9D46-A782-77616F04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877B42-DFB6-C9F0-1DEC-4CE9CAF6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29960C8A-946D-7A89-4C0F-0B971F83D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3FBDE44A-FA51-6E60-1AE8-C9F805327AB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92250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65532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2"/>
            <a:ext cx="4857750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7DB119-934D-FB12-8B96-4A297413D3BB}"/>
              </a:ext>
            </a:extLst>
          </p:cNvPr>
          <p:cNvGrpSpPr/>
          <p:nvPr userDrawn="1"/>
        </p:nvGrpSpPr>
        <p:grpSpPr>
          <a:xfrm>
            <a:off x="3217190" y="-15498"/>
            <a:ext cx="8978879" cy="6908084"/>
            <a:chOff x="3367403" y="0"/>
            <a:chExt cx="8839200" cy="68723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E39AE1-0CD5-34FE-C480-8F72C4BA5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Right Triangle 7" descr="Gradient Triangle">
              <a:extLst>
                <a:ext uri="{FF2B5EF4-FFF2-40B4-BE49-F238E27FC236}">
                  <a16:creationId xmlns:a16="http://schemas.microsoft.com/office/drawing/2014/main" id="{3D773FBB-0888-C45B-E6FB-86EC9AA499D1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4857750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DWP Digital logo&#10;&#10;White outline logo">
            <a:extLst>
              <a:ext uri="{FF2B5EF4-FFF2-40B4-BE49-F238E27FC236}">
                <a16:creationId xmlns:a16="http://schemas.microsoft.com/office/drawing/2014/main" id="{837276BD-23CF-601A-CCB5-491DE31A3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6" name="TextBox 5" descr="Digital With Purpose lockup">
            <a:extLst>
              <a:ext uri="{FF2B5EF4-FFF2-40B4-BE49-F238E27FC236}">
                <a16:creationId xmlns:a16="http://schemas.microsoft.com/office/drawing/2014/main" id="{71DCA046-3264-D3EC-D597-264788B5088E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0348612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0F27CC-7A64-C10B-2D37-A318CDE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23FF74-2FB3-8278-564B-01B1EF30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135B05D-5CAA-5C36-3620-9F1C791B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6B282E8E-1680-7F37-33B8-44525663DA3B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407232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0F27CC-7A64-C10B-2D37-A318CDE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23FF74-2FB3-8278-564B-01B1EF30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135B05D-5CAA-5C36-3620-9F1C791B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6B282E8E-1680-7F37-33B8-44525663DA3B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845121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Title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224147-D64E-1AE6-6021-51C27FA3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7D69DD-5641-3F6A-4E7B-0F489173D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557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15FA120D-169F-CF53-CD54-DBD326FFA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8AD3A236-8FD0-B81C-001C-6D2BD444302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815592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8515662" cy="4050334"/>
          </a:xfrm>
        </p:spPr>
        <p:txBody>
          <a:bodyPr anchor="b">
            <a:norm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06ACF945-185D-55E5-DF9E-F877BB5CA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79BE6F94-E3A7-0BAB-2F80-EB0C1ABD1FD1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05193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8515662" cy="4050334"/>
          </a:xfrm>
        </p:spPr>
        <p:txBody>
          <a:bodyPr anchor="b">
            <a:norm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83483EF4-3A7B-EEFD-8B8F-27EEFD942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9194F6C1-B0B7-1045-095F-6A4842370FB4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295563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E394E-AAAE-CAA0-54CB-F7C0EAC47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737191" y="143350"/>
            <a:ext cx="1813302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 descr="Digital With Purpose lockup">
            <a:extLst>
              <a:ext uri="{FF2B5EF4-FFF2-40B4-BE49-F238E27FC236}">
                <a16:creationId xmlns:a16="http://schemas.microsoft.com/office/drawing/2014/main" id="{448BE684-753E-2684-A046-588BC2C4396F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1" name="Picture 10" descr="DWP Digital logo&#10;&#10;White outline logo">
            <a:extLst>
              <a:ext uri="{FF2B5EF4-FFF2-40B4-BE49-F238E27FC236}">
                <a16:creationId xmlns:a16="http://schemas.microsoft.com/office/drawing/2014/main" id="{402F66A0-411A-3776-2B0F-07175B9D3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86" y="178262"/>
            <a:ext cx="954353" cy="95435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62" y="1992574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5EB9DA-22EA-83E3-69D9-FAD86C6C7C20}"/>
              </a:ext>
            </a:extLst>
          </p:cNvPr>
          <p:cNvGrpSpPr/>
          <p:nvPr userDrawn="1"/>
        </p:nvGrpSpPr>
        <p:grpSpPr>
          <a:xfrm>
            <a:off x="3217190" y="-15498"/>
            <a:ext cx="8978879" cy="6908084"/>
            <a:chOff x="3367403" y="0"/>
            <a:chExt cx="8839200" cy="68723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1D633A01-65E8-9769-AF82-4255AC32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Right Triangle 11" descr="Gradient Triangle">
              <a:extLst>
                <a:ext uri="{FF2B5EF4-FFF2-40B4-BE49-F238E27FC236}">
                  <a16:creationId xmlns:a16="http://schemas.microsoft.com/office/drawing/2014/main" id="{BE6291DD-8AEE-DFC7-6EC6-E475F862A583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6" name="TextBox 5" descr="Digital With Purpose lockup">
            <a:extLst>
              <a:ext uri="{FF2B5EF4-FFF2-40B4-BE49-F238E27FC236}">
                <a16:creationId xmlns:a16="http://schemas.microsoft.com/office/drawing/2014/main" id="{0C2F30A7-CF15-97E9-8A08-EBE51DFE577F}"/>
              </a:ext>
            </a:extLst>
          </p:cNvPr>
          <p:cNvSpPr txBox="1"/>
          <p:nvPr userDrawn="1"/>
        </p:nvSpPr>
        <p:spPr>
          <a:xfrm>
            <a:off x="11297661" y="61825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A73FFC85-A0BB-EF9A-632A-9C938E33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586" y="330662"/>
            <a:ext cx="954353" cy="9543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E9173B-580A-4ADF-EDA8-09E72087F016}"/>
              </a:ext>
            </a:extLst>
          </p:cNvPr>
          <p:cNvSpPr txBox="1"/>
          <p:nvPr userDrawn="1"/>
        </p:nvSpPr>
        <p:spPr>
          <a:xfrm>
            <a:off x="889591" y="295750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735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3472 L -4.58333E-6 -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4.58333E-6 -0.03472 L -4.58333E-6 -3.33333E-6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xt &amp;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B43CAF-E2A8-86FB-A33F-AFDDE0C864DB}"/>
              </a:ext>
            </a:extLst>
          </p:cNvPr>
          <p:cNvSpPr/>
          <p:nvPr userDrawn="1"/>
        </p:nvSpPr>
        <p:spPr>
          <a:xfrm>
            <a:off x="0" y="5882185"/>
            <a:ext cx="12192000" cy="97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1273"/>
            <a:ext cx="8515662" cy="4050334"/>
          </a:xfrm>
        </p:spPr>
        <p:txBody>
          <a:bodyPr anchor="b">
            <a:norm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E2ED4626-9954-B656-E695-E46D8AAA16FC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5" name="Picture 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6D8D4276-CF1D-6762-B5A8-1BAB56E53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4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xt &amp; Image Spli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737191" y="143350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199257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1992574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9C225A6-D145-39F2-185F-46758A4E4396}"/>
              </a:ext>
            </a:extLst>
          </p:cNvPr>
          <p:cNvSpPr/>
          <p:nvPr userDrawn="1"/>
        </p:nvSpPr>
        <p:spPr>
          <a:xfrm>
            <a:off x="1046740" y="1494235"/>
            <a:ext cx="4821954" cy="4554747"/>
          </a:xfrm>
          <a:custGeom>
            <a:avLst/>
            <a:gdLst>
              <a:gd name="connsiteX0" fmla="*/ 1425699 w 5538787"/>
              <a:gd name="connsiteY0" fmla="*/ 0 h 4829695"/>
              <a:gd name="connsiteX1" fmla="*/ 5538787 w 5538787"/>
              <a:gd name="connsiteY1" fmla="*/ 0 h 4829695"/>
              <a:gd name="connsiteX2" fmla="*/ 5538787 w 5538787"/>
              <a:gd name="connsiteY2" fmla="*/ 4829695 h 4829695"/>
              <a:gd name="connsiteX3" fmla="*/ 0 w 5538787"/>
              <a:gd name="connsiteY3" fmla="*/ 4829695 h 4829695"/>
              <a:gd name="connsiteX4" fmla="*/ 0 w 5538787"/>
              <a:gd name="connsiteY4" fmla="*/ 566856 h 4829695"/>
              <a:gd name="connsiteX5" fmla="*/ 1425699 w 5538787"/>
              <a:gd name="connsiteY5" fmla="*/ 566856 h 4829695"/>
              <a:gd name="connsiteX0" fmla="*/ 1425699 w 5538787"/>
              <a:gd name="connsiteY0" fmla="*/ 566856 h 4829695"/>
              <a:gd name="connsiteX1" fmla="*/ 1425699 w 5538787"/>
              <a:gd name="connsiteY1" fmla="*/ 0 h 4829695"/>
              <a:gd name="connsiteX2" fmla="*/ 5538787 w 5538787"/>
              <a:gd name="connsiteY2" fmla="*/ 0 h 4829695"/>
              <a:gd name="connsiteX3" fmla="*/ 5538787 w 5538787"/>
              <a:gd name="connsiteY3" fmla="*/ 4829695 h 4829695"/>
              <a:gd name="connsiteX4" fmla="*/ 0 w 5538787"/>
              <a:gd name="connsiteY4" fmla="*/ 4829695 h 4829695"/>
              <a:gd name="connsiteX5" fmla="*/ 0 w 5538787"/>
              <a:gd name="connsiteY5" fmla="*/ 566856 h 4829695"/>
              <a:gd name="connsiteX6" fmla="*/ 1517139 w 5538787"/>
              <a:gd name="connsiteY6" fmla="*/ 658296 h 4829695"/>
              <a:gd name="connsiteX0" fmla="*/ 1425699 w 5538787"/>
              <a:gd name="connsiteY0" fmla="*/ 566856 h 4829695"/>
              <a:gd name="connsiteX1" fmla="*/ 1425699 w 5538787"/>
              <a:gd name="connsiteY1" fmla="*/ 0 h 4829695"/>
              <a:gd name="connsiteX2" fmla="*/ 5538787 w 5538787"/>
              <a:gd name="connsiteY2" fmla="*/ 0 h 4829695"/>
              <a:gd name="connsiteX3" fmla="*/ 5538787 w 5538787"/>
              <a:gd name="connsiteY3" fmla="*/ 4829695 h 4829695"/>
              <a:gd name="connsiteX4" fmla="*/ 0 w 5538787"/>
              <a:gd name="connsiteY4" fmla="*/ 4829695 h 4829695"/>
              <a:gd name="connsiteX5" fmla="*/ 0 w 5538787"/>
              <a:gd name="connsiteY5" fmla="*/ 566856 h 4829695"/>
              <a:gd name="connsiteX0" fmla="*/ 1425699 w 5538787"/>
              <a:gd name="connsiteY0" fmla="*/ 0 h 4829695"/>
              <a:gd name="connsiteX1" fmla="*/ 5538787 w 5538787"/>
              <a:gd name="connsiteY1" fmla="*/ 0 h 4829695"/>
              <a:gd name="connsiteX2" fmla="*/ 5538787 w 5538787"/>
              <a:gd name="connsiteY2" fmla="*/ 4829695 h 4829695"/>
              <a:gd name="connsiteX3" fmla="*/ 0 w 5538787"/>
              <a:gd name="connsiteY3" fmla="*/ 4829695 h 4829695"/>
              <a:gd name="connsiteX4" fmla="*/ 0 w 5538787"/>
              <a:gd name="connsiteY4" fmla="*/ 566856 h 4829695"/>
              <a:gd name="connsiteX0" fmla="*/ 1437731 w 5550819"/>
              <a:gd name="connsiteY0" fmla="*/ 0 h 4829695"/>
              <a:gd name="connsiteX1" fmla="*/ 5550819 w 5550819"/>
              <a:gd name="connsiteY1" fmla="*/ 0 h 4829695"/>
              <a:gd name="connsiteX2" fmla="*/ 5550819 w 5550819"/>
              <a:gd name="connsiteY2" fmla="*/ 4829695 h 4829695"/>
              <a:gd name="connsiteX3" fmla="*/ 12032 w 5550819"/>
              <a:gd name="connsiteY3" fmla="*/ 4829695 h 4829695"/>
              <a:gd name="connsiteX4" fmla="*/ 0 w 5550819"/>
              <a:gd name="connsiteY4" fmla="*/ 3069425 h 482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0819" h="4829695">
                <a:moveTo>
                  <a:pt x="1437731" y="0"/>
                </a:moveTo>
                <a:lnTo>
                  <a:pt x="5550819" y="0"/>
                </a:lnTo>
                <a:lnTo>
                  <a:pt x="5550819" y="4829695"/>
                </a:lnTo>
                <a:lnTo>
                  <a:pt x="12032" y="4829695"/>
                </a:lnTo>
                <a:cubicBezTo>
                  <a:pt x="8021" y="4242938"/>
                  <a:pt x="4011" y="3656182"/>
                  <a:pt x="0" y="3069425"/>
                </a:cubicBezTo>
              </a:path>
            </a:pathLst>
          </a:custGeom>
          <a:noFill/>
          <a:ln w="98425">
            <a:solidFill>
              <a:schemeClr val="accent1">
                <a:alpha val="5022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C38C0399-D48B-94E1-5DDA-291F04F13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7A7F96DF-BBAC-3D4B-00C0-28BA0F422E9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3313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472 L 3.75E-6 -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3.75E-6 -0.03472 L 3.75E-6 -3.33333E-6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945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472 L 3.75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3.75E-6 -0.03472 L 3.75E-6 -7.40741E-7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912B8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5488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472 L 3.75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3.75E-6 -0.03472 L 3.75E-6 -7.40741E-7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A30E713-F6C1-AC99-109F-3909A154D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13" y="148734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2A1F3B69-CF99-41B5-5400-8F5BFE2BDF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820" y="148734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553FD74C-B402-70A4-D944-AA8094A929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7413" y="3187928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57818182-7378-A468-3B24-B5AB52606F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820" y="3187927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C3B4E189-5960-9A05-B87E-427DE039D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7413" y="488851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5D41CA6D-B09A-5D5A-7B73-24A2BBB62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820" y="488851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1A260D4C-660D-8EAF-BE91-25CAC1BDC6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39077" y="148734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34">
            <a:extLst>
              <a:ext uri="{FF2B5EF4-FFF2-40B4-BE49-F238E27FC236}">
                <a16:creationId xmlns:a16="http://schemas.microsoft.com/office/drawing/2014/main" id="{A7C5E3BE-7F1C-CA6F-CA5C-472576890B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5484" y="148734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646870DD-A160-2BEA-E00B-59A15C3719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9077" y="3187927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78750220-0300-5AA5-50C3-0AAE9D259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484" y="3187926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0B27FAE8-E48C-BB0F-4D34-B4E0878350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39077" y="488851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0" name="Text Placeholder 34">
            <a:extLst>
              <a:ext uri="{FF2B5EF4-FFF2-40B4-BE49-F238E27FC236}">
                <a16:creationId xmlns:a16="http://schemas.microsoft.com/office/drawing/2014/main" id="{D6501C62-9268-F701-16A1-4126CA5E96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5484" y="488851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5661B-3D54-458D-0D70-0A20544A7EBC}"/>
              </a:ext>
            </a:extLst>
          </p:cNvPr>
          <p:cNvSpPr/>
          <p:nvPr userDrawn="1"/>
        </p:nvSpPr>
        <p:spPr>
          <a:xfrm>
            <a:off x="1969419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C19C3-E2B8-4DEE-A1B8-AA1295D81319}"/>
              </a:ext>
            </a:extLst>
          </p:cNvPr>
          <p:cNvSpPr/>
          <p:nvPr userDrawn="1"/>
        </p:nvSpPr>
        <p:spPr>
          <a:xfrm>
            <a:off x="1962544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ED4CD-6359-55BB-C704-3E1A885A51F8}"/>
              </a:ext>
            </a:extLst>
          </p:cNvPr>
          <p:cNvSpPr/>
          <p:nvPr userDrawn="1"/>
        </p:nvSpPr>
        <p:spPr>
          <a:xfrm>
            <a:off x="1991319" y="4888512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78BC2-EC2A-BCCA-F8D0-3D020E302C87}"/>
              </a:ext>
            </a:extLst>
          </p:cNvPr>
          <p:cNvSpPr/>
          <p:nvPr userDrawn="1"/>
        </p:nvSpPr>
        <p:spPr>
          <a:xfrm>
            <a:off x="7672983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DB1B-6DAF-B617-0F33-9D0B80444F82}"/>
              </a:ext>
            </a:extLst>
          </p:cNvPr>
          <p:cNvSpPr/>
          <p:nvPr userDrawn="1"/>
        </p:nvSpPr>
        <p:spPr>
          <a:xfrm>
            <a:off x="7672983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1FA78-28EE-0ECB-2C97-EEC4E1FEBF16}"/>
              </a:ext>
            </a:extLst>
          </p:cNvPr>
          <p:cNvSpPr/>
          <p:nvPr userDrawn="1"/>
        </p:nvSpPr>
        <p:spPr>
          <a:xfrm>
            <a:off x="7672983" y="488851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4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00307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625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472 L 3.75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3.75E-6 -0.03472 L 3.75E-6 -7.40741E-7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-Text &amp; Image Spli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385439" y="240199"/>
            <a:ext cx="181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rgbClr val="1D70B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3" y="2171863"/>
            <a:ext cx="6464300" cy="35869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6199" y="2171863"/>
            <a:ext cx="3449061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E725E373-514B-C861-1E04-48002162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3" name="TextBox 2" descr="Digital With Purpose lockup">
            <a:extLst>
              <a:ext uri="{FF2B5EF4-FFF2-40B4-BE49-F238E27FC236}">
                <a16:creationId xmlns:a16="http://schemas.microsoft.com/office/drawing/2014/main" id="{97CD326B-0593-69D1-22B1-0F2806DF612A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1544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472 L 3.75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3.75E-6 -0.03472 L 3.75E-6 -7.40741E-7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WP Digital logo&#10;&#10;White outline logo">
            <a:extLst>
              <a:ext uri="{FF2B5EF4-FFF2-40B4-BE49-F238E27FC236}">
                <a16:creationId xmlns:a16="http://schemas.microsoft.com/office/drawing/2014/main" id="{6C4561D6-7CD9-C52C-555C-20E24134B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045CA0D-C2DF-7490-9EE7-10E00003D0E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56172" y="2244994"/>
            <a:ext cx="6289964" cy="324283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357061-689D-EC7D-51C6-0AC0F9D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9964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 descr="Digital With Purpose lockup">
            <a:extLst>
              <a:ext uri="{FF2B5EF4-FFF2-40B4-BE49-F238E27FC236}">
                <a16:creationId xmlns:a16="http://schemas.microsoft.com/office/drawing/2014/main" id="{B272A229-D03C-1CA3-9EC7-141FC828D341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4" name="Picture 3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BFA94D2A-52FA-BC78-1AB1-779E1A3DD8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0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WP Digital logo&#10;&#10;White outline logo">
            <a:extLst>
              <a:ext uri="{FF2B5EF4-FFF2-40B4-BE49-F238E27FC236}">
                <a16:creationId xmlns:a16="http://schemas.microsoft.com/office/drawing/2014/main" id="{6C4561D6-7CD9-C52C-555C-20E24134B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C357061-689D-EC7D-51C6-0AC0F9D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9964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D8C8719-E807-83AE-E295-0EE7832418F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751388" y="2246313"/>
            <a:ext cx="6294437" cy="32607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 descr="Digital With Purpose lockup">
            <a:extLst>
              <a:ext uri="{FF2B5EF4-FFF2-40B4-BE49-F238E27FC236}">
                <a16:creationId xmlns:a16="http://schemas.microsoft.com/office/drawing/2014/main" id="{681C267B-9599-C34F-FE93-40D2195BE860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5" name="Picture 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AA620E0C-C986-EAE0-BA43-27B2DE9F3E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35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E394E-AAAE-CAA0-54CB-F7C0EAC47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5E06-9567-2497-D6BE-3BBD9114C6CB}"/>
              </a:ext>
            </a:extLst>
          </p:cNvPr>
          <p:cNvSpPr txBox="1"/>
          <p:nvPr userDrawn="1"/>
        </p:nvSpPr>
        <p:spPr>
          <a:xfrm>
            <a:off x="737191" y="143350"/>
            <a:ext cx="1813302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 descr="Digital With Purpose lockup">
            <a:extLst>
              <a:ext uri="{FF2B5EF4-FFF2-40B4-BE49-F238E27FC236}">
                <a16:creationId xmlns:a16="http://schemas.microsoft.com/office/drawing/2014/main" id="{448BE684-753E-2684-A046-588BC2C4396F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1" name="Picture 10" descr="DWP Digital logo&#10;&#10;White outline logo">
            <a:extLst>
              <a:ext uri="{FF2B5EF4-FFF2-40B4-BE49-F238E27FC236}">
                <a16:creationId xmlns:a16="http://schemas.microsoft.com/office/drawing/2014/main" id="{402F66A0-411A-3776-2B0F-07175B9D30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86" y="178262"/>
            <a:ext cx="954353" cy="954353"/>
          </a:xfrm>
          <a:prstGeom prst="rect">
            <a:avLst/>
          </a:prstGeom>
        </p:spPr>
      </p:pic>
      <p:sp>
        <p:nvSpPr>
          <p:cNvPr id="6" name="TextBox 5" descr="Digital With Purpose lockup">
            <a:extLst>
              <a:ext uri="{FF2B5EF4-FFF2-40B4-BE49-F238E27FC236}">
                <a16:creationId xmlns:a16="http://schemas.microsoft.com/office/drawing/2014/main" id="{0C2F30A7-CF15-97E9-8A08-EBE51DFE577F}"/>
              </a:ext>
            </a:extLst>
          </p:cNvPr>
          <p:cNvSpPr txBox="1"/>
          <p:nvPr userDrawn="1"/>
        </p:nvSpPr>
        <p:spPr>
          <a:xfrm>
            <a:off x="11297661" y="61825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0" name="Picture 9" descr="DWP Digital logo&#10;&#10;White outline logo">
            <a:extLst>
              <a:ext uri="{FF2B5EF4-FFF2-40B4-BE49-F238E27FC236}">
                <a16:creationId xmlns:a16="http://schemas.microsoft.com/office/drawing/2014/main" id="{A73FFC85-A0BB-EF9A-632A-9C938E33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586" y="330662"/>
            <a:ext cx="954353" cy="9543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44EC29-71B6-D427-0817-8318ECD499E9}"/>
              </a:ext>
            </a:extLst>
          </p:cNvPr>
          <p:cNvGrpSpPr/>
          <p:nvPr userDrawn="1"/>
        </p:nvGrpSpPr>
        <p:grpSpPr>
          <a:xfrm>
            <a:off x="3217190" y="-15498"/>
            <a:ext cx="8978879" cy="6908084"/>
            <a:chOff x="3367403" y="0"/>
            <a:chExt cx="8839200" cy="68723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B276B0F2-44D0-818D-0A7B-EC1FC4768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ight Triangle 13" descr="Gradient Triangle">
              <a:extLst>
                <a:ext uri="{FF2B5EF4-FFF2-40B4-BE49-F238E27FC236}">
                  <a16:creationId xmlns:a16="http://schemas.microsoft.com/office/drawing/2014/main" id="{0E09D655-BE78-E6FB-04E8-55ABEFE7374A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 descr="DWP Digital logo&#10;&#10;White outline logo">
            <a:extLst>
              <a:ext uri="{FF2B5EF4-FFF2-40B4-BE49-F238E27FC236}">
                <a16:creationId xmlns:a16="http://schemas.microsoft.com/office/drawing/2014/main" id="{D16912E3-CC97-A353-9EE7-9731B3E105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13" name="TextBox 12" descr="Digital With Purpose lockup">
            <a:extLst>
              <a:ext uri="{FF2B5EF4-FFF2-40B4-BE49-F238E27FC236}">
                <a16:creationId xmlns:a16="http://schemas.microsoft.com/office/drawing/2014/main" id="{9B639A1A-E866-C5B6-BD94-FB6B12DDA4CF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227948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BBA70F7-BC63-227A-A1F2-8D701F5FCF45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217B3E6C-9BE9-04BB-3FF2-71D75ADF0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2 L 1.25E-6 -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25E-6 -0.03473 L 1.25E-6 2.96296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2 L 1.25E-6 -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25E-6 -0.03473 L 1.25E-6 2.96296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2 L 1.25E-6 -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25E-6 -0.03473 L 1.25E-6 2.96296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2 L 1.25E-6 -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25E-6 -0.03473 L 1.25E-6 2.96296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-1" y="1"/>
            <a:ext cx="8247185" cy="6857999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43" y="145577"/>
            <a:ext cx="1206636" cy="1206636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07021"/>
            <a:ext cx="3487615" cy="2593477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3487615" cy="12790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0AB6-0AD9-3D20-43A9-767147B1E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3071" y="1407021"/>
            <a:ext cx="3808826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924CACF-BC54-EC52-53EA-6021E4DF8B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0600" y="1413757"/>
            <a:ext cx="3065588" cy="23077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5230C3-DA76-46BF-D518-DE8FDC55AB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3861952"/>
            <a:ext cx="2327551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69C053-E62C-E2EF-2AF6-C68CCF6AD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6923" y="3861952"/>
            <a:ext cx="2046514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1F2BE02-58F7-D433-1EEF-7284974E4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209" y="3849042"/>
            <a:ext cx="2359688" cy="173622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Box 13" descr="Digital With Purpose lockup">
            <a:extLst>
              <a:ext uri="{FF2B5EF4-FFF2-40B4-BE49-F238E27FC236}">
                <a16:creationId xmlns:a16="http://schemas.microsoft.com/office/drawing/2014/main" id="{582A460A-145D-7006-4710-32024A1FA7C8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pic>
        <p:nvPicPr>
          <p:cNvPr id="15" name="Picture 14" descr="DWP Digital logo. A teal square with rounded corners, containing the words DWP Digital in white text.">
            <a:extLst>
              <a:ext uri="{FF2B5EF4-FFF2-40B4-BE49-F238E27FC236}">
                <a16:creationId xmlns:a16="http://schemas.microsoft.com/office/drawing/2014/main" id="{9A79B540-E64E-63AF-7B34-2283438D7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136" y="145578"/>
            <a:ext cx="996564" cy="9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2 L 1.25E-6 -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3473 L 1.25E-6 2.96296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1.25E-6 -0.03473 L 1.25E-6 2.96296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A30E713-F6C1-AC99-109F-3909A154D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13" y="148734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2A1F3B69-CF99-41B5-5400-8F5BFE2BDF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820" y="148734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553FD74C-B402-70A4-D944-AA8094A929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7413" y="3187928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57818182-7378-A468-3B24-B5AB52606F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820" y="3187927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C3B4E189-5960-9A05-B87E-427DE039D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7413" y="488851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5D41CA6D-B09A-5D5A-7B73-24A2BBB62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820" y="488851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1A260D4C-660D-8EAF-BE91-25CAC1BDC6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39077" y="148734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34">
            <a:extLst>
              <a:ext uri="{FF2B5EF4-FFF2-40B4-BE49-F238E27FC236}">
                <a16:creationId xmlns:a16="http://schemas.microsoft.com/office/drawing/2014/main" id="{A7C5E3BE-7F1C-CA6F-CA5C-472576890B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5484" y="148734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646870DD-A160-2BEA-E00B-59A15C3719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9077" y="3187927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78750220-0300-5AA5-50C3-0AAE9D259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484" y="3187926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0B27FAE8-E48C-BB0F-4D34-B4E0878350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39077" y="488851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0" name="Text Placeholder 34">
            <a:extLst>
              <a:ext uri="{FF2B5EF4-FFF2-40B4-BE49-F238E27FC236}">
                <a16:creationId xmlns:a16="http://schemas.microsoft.com/office/drawing/2014/main" id="{D6501C62-9268-F701-16A1-4126CA5E96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5484" y="488851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5661B-3D54-458D-0D70-0A20544A7EBC}"/>
              </a:ext>
            </a:extLst>
          </p:cNvPr>
          <p:cNvSpPr/>
          <p:nvPr userDrawn="1"/>
        </p:nvSpPr>
        <p:spPr>
          <a:xfrm>
            <a:off x="1969419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C19C3-E2B8-4DEE-A1B8-AA1295D81319}"/>
              </a:ext>
            </a:extLst>
          </p:cNvPr>
          <p:cNvSpPr/>
          <p:nvPr userDrawn="1"/>
        </p:nvSpPr>
        <p:spPr>
          <a:xfrm>
            <a:off x="1962544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ED4CD-6359-55BB-C704-3E1A885A51F8}"/>
              </a:ext>
            </a:extLst>
          </p:cNvPr>
          <p:cNvSpPr/>
          <p:nvPr userDrawn="1"/>
        </p:nvSpPr>
        <p:spPr>
          <a:xfrm>
            <a:off x="1991319" y="4888512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78BC2-EC2A-BCCA-F8D0-3D020E302C87}"/>
              </a:ext>
            </a:extLst>
          </p:cNvPr>
          <p:cNvSpPr/>
          <p:nvPr userDrawn="1"/>
        </p:nvSpPr>
        <p:spPr>
          <a:xfrm>
            <a:off x="7672983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DB1B-6DAF-B617-0F33-9D0B80444F82}"/>
              </a:ext>
            </a:extLst>
          </p:cNvPr>
          <p:cNvSpPr/>
          <p:nvPr userDrawn="1"/>
        </p:nvSpPr>
        <p:spPr>
          <a:xfrm>
            <a:off x="7672983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1FA78-28EE-0ECB-2C97-EEC4E1FEBF16}"/>
              </a:ext>
            </a:extLst>
          </p:cNvPr>
          <p:cNvSpPr/>
          <p:nvPr userDrawn="1"/>
        </p:nvSpPr>
        <p:spPr>
          <a:xfrm>
            <a:off x="7672983" y="488851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14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-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WP Digital logo&#10;&#10;White outline logo">
            <a:extLst>
              <a:ext uri="{FF2B5EF4-FFF2-40B4-BE49-F238E27FC236}">
                <a16:creationId xmlns:a16="http://schemas.microsoft.com/office/drawing/2014/main" id="{302D23A6-C0BF-B6C7-044C-0C23F574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261" y="240199"/>
            <a:ext cx="787707" cy="787707"/>
          </a:xfrm>
          <a:prstGeom prst="rect">
            <a:avLst/>
          </a:prstGeom>
        </p:spPr>
      </p:pic>
      <p:sp>
        <p:nvSpPr>
          <p:cNvPr id="9" name="TextBox 8" descr="Digital With Purpose lockup">
            <a:extLst>
              <a:ext uri="{FF2B5EF4-FFF2-40B4-BE49-F238E27FC236}">
                <a16:creationId xmlns:a16="http://schemas.microsoft.com/office/drawing/2014/main" id="{1DEF0932-3B45-FA7F-9228-87A951A8E46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A94AF-0791-6EB0-DDE3-CFE093193938}"/>
              </a:ext>
            </a:extLst>
          </p:cNvPr>
          <p:cNvSpPr/>
          <p:nvPr userDrawn="1"/>
        </p:nvSpPr>
        <p:spPr>
          <a:xfrm>
            <a:off x="6323307" y="0"/>
            <a:ext cx="58686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86EE87-C329-7DBB-74EC-4BB9402386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533" y="1132615"/>
            <a:ext cx="3317363" cy="22141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725F1B-49F6-C278-69F0-839FFA850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7607" y="2171863"/>
            <a:ext cx="2977653" cy="3586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4844C2E-E268-81AC-F544-B796030FAB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5514" y="1150214"/>
            <a:ext cx="3317363" cy="22141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1308A921-F5C9-7DAD-E20D-EDE0DAEB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5" name="TextBox 4" descr="Digital With Purpose lockup">
            <a:extLst>
              <a:ext uri="{FF2B5EF4-FFF2-40B4-BE49-F238E27FC236}">
                <a16:creationId xmlns:a16="http://schemas.microsoft.com/office/drawing/2014/main" id="{B74838CF-B7F0-80AC-1D64-89BE1C5540F0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1846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472 L 2.70833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2.70833E-6 -0.03472 L 2.70833E-6 -7.40741E-7 " pathEditMode="relative" rAng="0" ptsTypes="AA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733E3FBB-AFE7-3CB3-E3D8-5F1E9B45F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5150D1AE-C080-D3FB-9732-29167C5220C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29568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-21265" y="0"/>
            <a:ext cx="122132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20E878AA-7984-EC71-BB08-269AB212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3B0BB6B5-23AB-B226-1B37-FCF90372881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738311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-21265" y="0"/>
            <a:ext cx="12213266" cy="6858000"/>
          </a:xfrm>
          <a:prstGeom prst="rect">
            <a:avLst/>
          </a:prstGeom>
          <a:solidFill>
            <a:srgbClr val="912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20E878AA-7984-EC71-BB08-269AB212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3B0BB6B5-23AB-B226-1B37-FCF903728817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767622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Break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799A1603-A3DE-979D-8A36-DB98847D8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C9ECCFD1-920A-7E7F-F045-0FB69BF9145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334614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Break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7E4A-42CD-8C19-5343-6E1D80E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74" y="2298386"/>
            <a:ext cx="6819014" cy="2379940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DWP Digital logo&#10;&#10;White outline logo">
            <a:extLst>
              <a:ext uri="{FF2B5EF4-FFF2-40B4-BE49-F238E27FC236}">
                <a16:creationId xmlns:a16="http://schemas.microsoft.com/office/drawing/2014/main" id="{799A1603-A3DE-979D-8A36-DB98847D8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C9ECCFD1-920A-7E7F-F045-0FB69BF91456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973112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BC59A6-656E-799B-76F5-17C57E6BA4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69ACFD-F112-74C8-9FBD-820A66CB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5578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DWP Digital logo&#10;&#10;White outline logo">
            <a:extLst>
              <a:ext uri="{FF2B5EF4-FFF2-40B4-BE49-F238E27FC236}">
                <a16:creationId xmlns:a16="http://schemas.microsoft.com/office/drawing/2014/main" id="{3CD34861-288E-6231-F5B3-924709BF1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4" name="TextBox 3" descr="Digital With Purpose lockup">
            <a:extLst>
              <a:ext uri="{FF2B5EF4-FFF2-40B4-BE49-F238E27FC236}">
                <a16:creationId xmlns:a16="http://schemas.microsoft.com/office/drawing/2014/main" id="{38237F2F-3FAF-DB01-6E5F-839B301E7839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268186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723" y="0"/>
            <a:ext cx="12191277" cy="68727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0B2F27-5299-F536-8608-7A35FDE42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50422"/>
            <a:ext cx="6137787" cy="2387600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4B1B7CD-E3A8-8ABD-97CE-6FF51D7D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74730"/>
            <a:ext cx="613778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AE259B-1631-E315-1E4E-1B22AC43B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545918"/>
            <a:ext cx="5464175" cy="58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DWP Digital logo&#10;&#10;White outline logo">
            <a:extLst>
              <a:ext uri="{FF2B5EF4-FFF2-40B4-BE49-F238E27FC236}">
                <a16:creationId xmlns:a16="http://schemas.microsoft.com/office/drawing/2014/main" id="{6162B4CC-B658-3286-3AAF-6F7108AE1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75" y="124709"/>
            <a:ext cx="996564" cy="996564"/>
          </a:xfrm>
          <a:prstGeom prst="rect">
            <a:avLst/>
          </a:prstGeom>
        </p:spPr>
      </p:pic>
      <p:sp>
        <p:nvSpPr>
          <p:cNvPr id="5" name="TextBox 4" descr="Digital With Purpose lockup">
            <a:extLst>
              <a:ext uri="{FF2B5EF4-FFF2-40B4-BE49-F238E27FC236}">
                <a16:creationId xmlns:a16="http://schemas.microsoft.com/office/drawing/2014/main" id="{69E09E0C-67BF-1192-F2BB-B99EFD95C3E5}"/>
              </a:ext>
            </a:extLst>
          </p:cNvPr>
          <p:cNvSpPr txBox="1"/>
          <p:nvPr userDrawn="1"/>
        </p:nvSpPr>
        <p:spPr>
          <a:xfrm>
            <a:off x="11145261" y="6030185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5793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3889 L 1.45833E-6 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472 L -2.70833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472 L -2.70833E-6 -1.48148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2.70833E-6 -0.03472 L -2.70833E-6 -1.48148E-6 " pathEditMode="relative" rAng="0" ptsTypes="AA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2" grpId="0" animBg="1"/>
      <p:bldP spid="2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A30E713-F6C1-AC99-109F-3909A154D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13" y="148734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2A1F3B69-CF99-41B5-5400-8F5BFE2BDF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820" y="148734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553FD74C-B402-70A4-D944-AA8094A929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7413" y="3187928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57818182-7378-A468-3B24-B5AB52606F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820" y="3187927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C3B4E189-5960-9A05-B87E-427DE039D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7413" y="488851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5D41CA6D-B09A-5D5A-7B73-24A2BBB62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820" y="488851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1A260D4C-660D-8EAF-BE91-25CAC1BDC6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39077" y="148734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34">
            <a:extLst>
              <a:ext uri="{FF2B5EF4-FFF2-40B4-BE49-F238E27FC236}">
                <a16:creationId xmlns:a16="http://schemas.microsoft.com/office/drawing/2014/main" id="{A7C5E3BE-7F1C-CA6F-CA5C-472576890B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5484" y="148734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646870DD-A160-2BEA-E00B-59A15C3719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9077" y="3187927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78750220-0300-5AA5-50C3-0AAE9D259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484" y="3187926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0B27FAE8-E48C-BB0F-4D34-B4E0878350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39077" y="488851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0" name="Text Placeholder 34">
            <a:extLst>
              <a:ext uri="{FF2B5EF4-FFF2-40B4-BE49-F238E27FC236}">
                <a16:creationId xmlns:a16="http://schemas.microsoft.com/office/drawing/2014/main" id="{D6501C62-9268-F701-16A1-4126CA5E96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5484" y="488851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5661B-3D54-458D-0D70-0A20544A7EBC}"/>
              </a:ext>
            </a:extLst>
          </p:cNvPr>
          <p:cNvSpPr/>
          <p:nvPr userDrawn="1"/>
        </p:nvSpPr>
        <p:spPr>
          <a:xfrm>
            <a:off x="1969419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C19C3-E2B8-4DEE-A1B8-AA1295D81319}"/>
              </a:ext>
            </a:extLst>
          </p:cNvPr>
          <p:cNvSpPr/>
          <p:nvPr userDrawn="1"/>
        </p:nvSpPr>
        <p:spPr>
          <a:xfrm>
            <a:off x="1962544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ED4CD-6359-55BB-C704-3E1A885A51F8}"/>
              </a:ext>
            </a:extLst>
          </p:cNvPr>
          <p:cNvSpPr/>
          <p:nvPr userDrawn="1"/>
        </p:nvSpPr>
        <p:spPr>
          <a:xfrm>
            <a:off x="1991319" y="4888512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78BC2-EC2A-BCCA-F8D0-3D020E302C87}"/>
              </a:ext>
            </a:extLst>
          </p:cNvPr>
          <p:cNvSpPr/>
          <p:nvPr userDrawn="1"/>
        </p:nvSpPr>
        <p:spPr>
          <a:xfrm>
            <a:off x="7672983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DB1B-6DAF-B617-0F33-9D0B80444F82}"/>
              </a:ext>
            </a:extLst>
          </p:cNvPr>
          <p:cNvSpPr/>
          <p:nvPr userDrawn="1"/>
        </p:nvSpPr>
        <p:spPr>
          <a:xfrm>
            <a:off x="7672983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1FA78-28EE-0ECB-2C97-EEC4E1FEBF16}"/>
              </a:ext>
            </a:extLst>
          </p:cNvPr>
          <p:cNvSpPr/>
          <p:nvPr userDrawn="1"/>
        </p:nvSpPr>
        <p:spPr>
          <a:xfrm>
            <a:off x="7672983" y="488851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1243EA-7D84-EA5D-139C-880E7FBC783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A30E713-F6C1-AC99-109F-3909A154D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13" y="148734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2A1F3B69-CF99-41B5-5400-8F5BFE2BDF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820" y="148734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553FD74C-B402-70A4-D944-AA8094A929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7413" y="3187928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57818182-7378-A468-3B24-B5AB52606F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820" y="3187927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0" name="Text Placeholder 34">
            <a:extLst>
              <a:ext uri="{FF2B5EF4-FFF2-40B4-BE49-F238E27FC236}">
                <a16:creationId xmlns:a16="http://schemas.microsoft.com/office/drawing/2014/main" id="{C3B4E189-5960-9A05-B87E-427DE039D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7413" y="4888514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34">
            <a:extLst>
              <a:ext uri="{FF2B5EF4-FFF2-40B4-BE49-F238E27FC236}">
                <a16:creationId xmlns:a16="http://schemas.microsoft.com/office/drawing/2014/main" id="{5D41CA6D-B09A-5D5A-7B73-24A2BBB62E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820" y="4888513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1A260D4C-660D-8EAF-BE91-25CAC1BDC6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39077" y="148734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Text Placeholder 34">
            <a:extLst>
              <a:ext uri="{FF2B5EF4-FFF2-40B4-BE49-F238E27FC236}">
                <a16:creationId xmlns:a16="http://schemas.microsoft.com/office/drawing/2014/main" id="{A7C5E3BE-7F1C-CA6F-CA5C-472576890B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5484" y="148734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646870DD-A160-2BEA-E00B-59A15C3719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9077" y="3187927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78750220-0300-5AA5-50C3-0AAE9D259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95484" y="3187926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0B27FAE8-E48C-BB0F-4D34-B4E0878350F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39077" y="4888513"/>
            <a:ext cx="2195512" cy="639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0" name="Text Placeholder 34">
            <a:extLst>
              <a:ext uri="{FF2B5EF4-FFF2-40B4-BE49-F238E27FC236}">
                <a16:creationId xmlns:a16="http://schemas.microsoft.com/office/drawing/2014/main" id="{D6501C62-9268-F701-16A1-4126CA5E96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5484" y="4888512"/>
            <a:ext cx="968954" cy="639541"/>
          </a:xfr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5661B-3D54-458D-0D70-0A20544A7EBC}"/>
              </a:ext>
            </a:extLst>
          </p:cNvPr>
          <p:cNvSpPr/>
          <p:nvPr userDrawn="1"/>
        </p:nvSpPr>
        <p:spPr>
          <a:xfrm>
            <a:off x="1969419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C19C3-E2B8-4DEE-A1B8-AA1295D81319}"/>
              </a:ext>
            </a:extLst>
          </p:cNvPr>
          <p:cNvSpPr/>
          <p:nvPr userDrawn="1"/>
        </p:nvSpPr>
        <p:spPr>
          <a:xfrm>
            <a:off x="1962544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ED4CD-6359-55BB-C704-3E1A885A51F8}"/>
              </a:ext>
            </a:extLst>
          </p:cNvPr>
          <p:cNvSpPr/>
          <p:nvPr userDrawn="1"/>
        </p:nvSpPr>
        <p:spPr>
          <a:xfrm>
            <a:off x="1991319" y="4888512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78BC2-EC2A-BCCA-F8D0-3D020E302C87}"/>
              </a:ext>
            </a:extLst>
          </p:cNvPr>
          <p:cNvSpPr/>
          <p:nvPr userDrawn="1"/>
        </p:nvSpPr>
        <p:spPr>
          <a:xfrm>
            <a:off x="7672983" y="148734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DB1B-6DAF-B617-0F33-9D0B80444F82}"/>
              </a:ext>
            </a:extLst>
          </p:cNvPr>
          <p:cNvSpPr/>
          <p:nvPr userDrawn="1"/>
        </p:nvSpPr>
        <p:spPr>
          <a:xfrm>
            <a:off x="7672983" y="3187926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1FA78-28EE-0ECB-2C97-EEC4E1FEBF16}"/>
              </a:ext>
            </a:extLst>
          </p:cNvPr>
          <p:cNvSpPr/>
          <p:nvPr userDrawn="1"/>
        </p:nvSpPr>
        <p:spPr>
          <a:xfrm>
            <a:off x="7672983" y="4888511"/>
            <a:ext cx="57549" cy="63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5240E-A4C7-5A22-1995-7EAB7D7E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C9F27-D918-3BB2-D015-92111D566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723-8857-26BB-33A6-2F3D24DF1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032AAAE-C995-3A43-AE22-03F8F82B573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0193-6406-2B96-EEEC-89A17CFF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0314C-7FE3-8A83-4368-C02FD492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F25AA3-402E-DC4A-99BA-5DBC3BB0D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00" r:id="rId2"/>
    <p:sldLayoutId id="2147483660" r:id="rId3"/>
    <p:sldLayoutId id="2147483691" r:id="rId4"/>
    <p:sldLayoutId id="2147483680" r:id="rId5"/>
    <p:sldLayoutId id="2147483676" r:id="rId6"/>
    <p:sldLayoutId id="2147483707" r:id="rId7"/>
    <p:sldLayoutId id="2147483709" r:id="rId8"/>
    <p:sldLayoutId id="2147483708" r:id="rId9"/>
    <p:sldLayoutId id="2147483701" r:id="rId10"/>
    <p:sldLayoutId id="2147483673" r:id="rId11"/>
    <p:sldLayoutId id="2147483668" r:id="rId12"/>
    <p:sldLayoutId id="2147483669" r:id="rId13"/>
    <p:sldLayoutId id="2147483670" r:id="rId14"/>
    <p:sldLayoutId id="2147483671" r:id="rId15"/>
    <p:sldLayoutId id="2147483674" r:id="rId16"/>
    <p:sldLayoutId id="2147483675" r:id="rId17"/>
    <p:sldLayoutId id="2147483698" r:id="rId18"/>
    <p:sldLayoutId id="2147483678" r:id="rId19"/>
    <p:sldLayoutId id="2147483679" r:id="rId20"/>
    <p:sldLayoutId id="2147483681" r:id="rId21"/>
    <p:sldLayoutId id="2147483710" r:id="rId22"/>
    <p:sldLayoutId id="2147483711" r:id="rId23"/>
    <p:sldLayoutId id="2147483712" r:id="rId24"/>
    <p:sldLayoutId id="2147483684" r:id="rId25"/>
    <p:sldLayoutId id="2147483689" r:id="rId26"/>
    <p:sldLayoutId id="2147483699" r:id="rId27"/>
    <p:sldLayoutId id="2147483687" r:id="rId28"/>
    <p:sldLayoutId id="2147483688" r:id="rId29"/>
    <p:sldLayoutId id="2147483703" r:id="rId30"/>
    <p:sldLayoutId id="2147483704" r:id="rId31"/>
    <p:sldLayoutId id="2147483713" r:id="rId32"/>
    <p:sldLayoutId id="2147483686" r:id="rId33"/>
    <p:sldLayoutId id="2147483685" r:id="rId34"/>
    <p:sldLayoutId id="2147483664" r:id="rId35"/>
    <p:sldLayoutId id="2147483695" r:id="rId36"/>
    <p:sldLayoutId id="2147483694" r:id="rId37"/>
    <p:sldLayoutId id="2147483702" r:id="rId38"/>
    <p:sldLayoutId id="2147483697" r:id="rId39"/>
    <p:sldLayoutId id="214748369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5240E-A4C7-5A22-1995-7EAB7D7E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C9F27-D918-3BB2-D015-92111D566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723-8857-26BB-33A6-2F3D24DF1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032AAAE-C995-3A43-AE22-03F8F82B573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0193-6406-2B96-EEEC-89A17CFF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0314C-7FE3-8A83-4368-C02FD492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F25AA3-402E-DC4A-99BA-5DBC3BB0D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52" r:id="rId11"/>
    <p:sldLayoutId id="2147483764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44" r:id="rId19"/>
    <p:sldLayoutId id="2147483745" r:id="rId20"/>
    <p:sldLayoutId id="2147483746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47" r:id="rId27"/>
    <p:sldLayoutId id="2147483721" r:id="rId28"/>
    <p:sldLayoutId id="2147483723" r:id="rId29"/>
    <p:sldLayoutId id="2147483777" r:id="rId30"/>
    <p:sldLayoutId id="2147483778" r:id="rId31"/>
    <p:sldLayoutId id="2147483779" r:id="rId32"/>
    <p:sldLayoutId id="2147483737" r:id="rId33"/>
    <p:sldLayoutId id="2147483780" r:id="rId34"/>
    <p:sldLayoutId id="2147483738" r:id="rId35"/>
    <p:sldLayoutId id="2147483783" r:id="rId36"/>
    <p:sldLayoutId id="214748378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Nulty@dwp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wp.myhub.sscl.com/" TargetMode="External"/><Relationship Id="rId2" Type="http://schemas.openxmlformats.org/officeDocument/2006/relationships/hyperlink" Target="https://dwp.myhub.sscl.com/__data/assets/excel_doc/0028/6994/RMG63-Pseudo-Staff-Number-Form-v1.1.xlsm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forms.office.com/Pages/ResponsePage.aspx?id=6fbxllcQF0GsKIDN_ob4w5Z_p-b3FcFFukP0HuCMgdFUM1JXMlNNWUFMMlRTOUI2M0VPQ01HQU5KTCQlQCN0PWcu&amp;wdLOR=c2D766D84-451C-4A44-BF82-3FB666E048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Price@DWP.gov.uk" TargetMode="External"/><Relationship Id="rId2" Type="http://schemas.openxmlformats.org/officeDocument/2006/relationships/hyperlink" Target="mailto:Rachel.Nulty@DWP.gov.uk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nulty@dwp.gov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295900-CF14-0DC6-B1BB-7A06203F9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Line Manager Guide to </a:t>
            </a:r>
            <a:br>
              <a:rPr lang="en-US" sz="6000"/>
            </a:br>
            <a:r>
              <a:rPr lang="en-US" sz="6000"/>
              <a:t>T Levels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8D812B-09C3-053F-E78E-C3DC63EC1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57699"/>
            <a:ext cx="4857750" cy="2090996"/>
          </a:xfrm>
        </p:spPr>
        <p:txBody>
          <a:bodyPr>
            <a:normAutofit/>
          </a:bodyPr>
          <a:lstStyle/>
          <a:p>
            <a:r>
              <a:rPr lang="en-US" b="1"/>
              <a:t>Digital Talent Team</a:t>
            </a:r>
            <a:endParaRPr lang="en-US"/>
          </a:p>
          <a:p>
            <a:pPr algn="l" rtl="0" fontAlgn="base"/>
            <a:r>
              <a:rPr lang="en-GB" sz="1600" i="0" u="none" strike="noStrike">
                <a:effectLst/>
                <a:latin typeface="Arial" panose="020B0604020202020204" pitchFamily="34" charset="0"/>
              </a:rPr>
              <a:t>Your Digital Group T Level point of contacts are:</a:t>
            </a:r>
            <a:r>
              <a:rPr lang="en-GB" sz="1600" i="0">
                <a:effectLst/>
                <a:latin typeface="Arial" panose="020B0604020202020204" pitchFamily="34" charset="0"/>
              </a:rPr>
              <a:t>​</a:t>
            </a:r>
            <a:endParaRPr lang="en-GB" sz="1600" i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600" b="0" i="0" u="sng" strike="noStrike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Rachel.Nulty@</a:t>
            </a:r>
            <a:r>
              <a:rPr lang="en-GB" sz="160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DWP</a:t>
            </a:r>
            <a:r>
              <a:rPr lang="en-GB" sz="1600" b="0" i="0" u="sng" strike="noStrike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.gov.uk</a:t>
            </a:r>
            <a:r>
              <a:rPr lang="en-GB" sz="1600" b="0" i="0">
                <a:effectLst/>
                <a:latin typeface="Calibri" panose="020F0502020204030204" pitchFamily="34" charset="0"/>
              </a:rPr>
              <a:t>​</a:t>
            </a:r>
            <a:endParaRPr lang="en-GB" sz="1600" b="0" i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600" b="0" i="0" u="sng" strike="noStrike">
                <a:effectLst/>
                <a:latin typeface="Arial" panose="020B0604020202020204" pitchFamily="34" charset="0"/>
              </a:rPr>
              <a:t>Emma.Price@DWP.gov.uk</a:t>
            </a:r>
            <a:endParaRPr lang="en-GB" sz="1600" b="0" i="0"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Picture 4" descr="Smiling woman looking to the right">
            <a:extLst>
              <a:ext uri="{FF2B5EF4-FFF2-40B4-BE49-F238E27FC236}">
                <a16:creationId xmlns:a16="http://schemas.microsoft.com/office/drawing/2014/main" id="{DF8CB02E-B7BF-C2C5-1E46-83D46B50F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393" y="-228"/>
            <a:ext cx="5637607" cy="6877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7C598B-30CC-43B5-CA0B-62D1F60DDD83}"/>
              </a:ext>
            </a:extLst>
          </p:cNvPr>
          <p:cNvGrpSpPr/>
          <p:nvPr/>
        </p:nvGrpSpPr>
        <p:grpSpPr>
          <a:xfrm>
            <a:off x="3217190" y="0"/>
            <a:ext cx="8978879" cy="6877088"/>
            <a:chOff x="3367403" y="0"/>
            <a:chExt cx="8839200" cy="6872355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C34C6C8E-5B3B-FCEA-2C45-94FAADE7B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7233453" y="0"/>
              <a:ext cx="4972050" cy="6727599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Right Triangle 9" descr="Gradient Triangle">
              <a:extLst>
                <a:ext uri="{FF2B5EF4-FFF2-40B4-BE49-F238E27FC236}">
                  <a16:creationId xmlns:a16="http://schemas.microsoft.com/office/drawing/2014/main" id="{2F97CB89-AD9E-7DEF-598B-CDACEC591D17}"/>
                </a:ext>
              </a:extLst>
            </p:cNvPr>
            <p:cNvSpPr/>
            <p:nvPr/>
          </p:nvSpPr>
          <p:spPr>
            <a:xfrm rot="16200000">
              <a:off x="4512655" y="-821592"/>
              <a:ext cx="6548695" cy="8839200"/>
            </a:xfrm>
            <a:prstGeom prst="rtTriangle">
              <a:avLst/>
            </a:prstGeom>
            <a:gradFill>
              <a:gsLst>
                <a:gs pos="65000">
                  <a:srgbClr val="28A197">
                    <a:alpha val="0"/>
                  </a:srgbClr>
                </a:gs>
                <a:gs pos="93000">
                  <a:srgbClr val="28A197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 descr="Digital With Purpose lockup">
            <a:extLst>
              <a:ext uri="{FF2B5EF4-FFF2-40B4-BE49-F238E27FC236}">
                <a16:creationId xmlns:a16="http://schemas.microsoft.com/office/drawing/2014/main" id="{3411A9AD-4499-75D6-B402-43B41D7150DA}"/>
              </a:ext>
            </a:extLst>
          </p:cNvPr>
          <p:cNvSpPr txBox="1"/>
          <p:nvPr/>
        </p:nvSpPr>
        <p:spPr>
          <a:xfrm>
            <a:off x="10904700" y="5612208"/>
            <a:ext cx="874278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ts val="160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  <a:p>
            <a:pPr>
              <a:lnSpc>
                <a:spcPts val="1440"/>
              </a:lnSpc>
            </a:pPr>
            <a:r>
              <a:rPr lang="en-GB" sz="14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7" name="Freeform 36" descr="White frame ">
            <a:extLst>
              <a:ext uri="{FF2B5EF4-FFF2-40B4-BE49-F238E27FC236}">
                <a16:creationId xmlns:a16="http://schemas.microsoft.com/office/drawing/2014/main" id="{FA351832-1D54-E533-A83E-0B55049E7C46}"/>
              </a:ext>
            </a:extLst>
          </p:cNvPr>
          <p:cNvSpPr/>
          <p:nvPr/>
        </p:nvSpPr>
        <p:spPr>
          <a:xfrm>
            <a:off x="6150845" y="268625"/>
            <a:ext cx="5868693" cy="6280070"/>
          </a:xfrm>
          <a:custGeom>
            <a:avLst/>
            <a:gdLst>
              <a:gd name="connsiteX0" fmla="*/ 1425699 w 5538787"/>
              <a:gd name="connsiteY0" fmla="*/ 0 h 4829695"/>
              <a:gd name="connsiteX1" fmla="*/ 5538787 w 5538787"/>
              <a:gd name="connsiteY1" fmla="*/ 0 h 4829695"/>
              <a:gd name="connsiteX2" fmla="*/ 5538787 w 5538787"/>
              <a:gd name="connsiteY2" fmla="*/ 4829695 h 4829695"/>
              <a:gd name="connsiteX3" fmla="*/ 0 w 5538787"/>
              <a:gd name="connsiteY3" fmla="*/ 4829695 h 4829695"/>
              <a:gd name="connsiteX4" fmla="*/ 0 w 5538787"/>
              <a:gd name="connsiteY4" fmla="*/ 566856 h 4829695"/>
              <a:gd name="connsiteX5" fmla="*/ 1425699 w 5538787"/>
              <a:gd name="connsiteY5" fmla="*/ 566856 h 4829695"/>
              <a:gd name="connsiteX0" fmla="*/ 1425699 w 5538787"/>
              <a:gd name="connsiteY0" fmla="*/ 566856 h 4829695"/>
              <a:gd name="connsiteX1" fmla="*/ 1425699 w 5538787"/>
              <a:gd name="connsiteY1" fmla="*/ 0 h 4829695"/>
              <a:gd name="connsiteX2" fmla="*/ 5538787 w 5538787"/>
              <a:gd name="connsiteY2" fmla="*/ 0 h 4829695"/>
              <a:gd name="connsiteX3" fmla="*/ 5538787 w 5538787"/>
              <a:gd name="connsiteY3" fmla="*/ 4829695 h 4829695"/>
              <a:gd name="connsiteX4" fmla="*/ 0 w 5538787"/>
              <a:gd name="connsiteY4" fmla="*/ 4829695 h 4829695"/>
              <a:gd name="connsiteX5" fmla="*/ 0 w 5538787"/>
              <a:gd name="connsiteY5" fmla="*/ 566856 h 4829695"/>
              <a:gd name="connsiteX6" fmla="*/ 1517139 w 5538787"/>
              <a:gd name="connsiteY6" fmla="*/ 658296 h 4829695"/>
              <a:gd name="connsiteX0" fmla="*/ 1425699 w 5538787"/>
              <a:gd name="connsiteY0" fmla="*/ 566856 h 4829695"/>
              <a:gd name="connsiteX1" fmla="*/ 1425699 w 5538787"/>
              <a:gd name="connsiteY1" fmla="*/ 0 h 4829695"/>
              <a:gd name="connsiteX2" fmla="*/ 5538787 w 5538787"/>
              <a:gd name="connsiteY2" fmla="*/ 0 h 4829695"/>
              <a:gd name="connsiteX3" fmla="*/ 5538787 w 5538787"/>
              <a:gd name="connsiteY3" fmla="*/ 4829695 h 4829695"/>
              <a:gd name="connsiteX4" fmla="*/ 0 w 5538787"/>
              <a:gd name="connsiteY4" fmla="*/ 4829695 h 4829695"/>
              <a:gd name="connsiteX5" fmla="*/ 0 w 5538787"/>
              <a:gd name="connsiteY5" fmla="*/ 566856 h 4829695"/>
              <a:gd name="connsiteX0" fmla="*/ 1425699 w 5538787"/>
              <a:gd name="connsiteY0" fmla="*/ 0 h 4829695"/>
              <a:gd name="connsiteX1" fmla="*/ 5538787 w 5538787"/>
              <a:gd name="connsiteY1" fmla="*/ 0 h 4829695"/>
              <a:gd name="connsiteX2" fmla="*/ 5538787 w 5538787"/>
              <a:gd name="connsiteY2" fmla="*/ 4829695 h 4829695"/>
              <a:gd name="connsiteX3" fmla="*/ 0 w 5538787"/>
              <a:gd name="connsiteY3" fmla="*/ 4829695 h 4829695"/>
              <a:gd name="connsiteX4" fmla="*/ 0 w 5538787"/>
              <a:gd name="connsiteY4" fmla="*/ 566856 h 4829695"/>
              <a:gd name="connsiteX0" fmla="*/ 1437731 w 5550819"/>
              <a:gd name="connsiteY0" fmla="*/ 0 h 4829695"/>
              <a:gd name="connsiteX1" fmla="*/ 5550819 w 5550819"/>
              <a:gd name="connsiteY1" fmla="*/ 0 h 4829695"/>
              <a:gd name="connsiteX2" fmla="*/ 5550819 w 5550819"/>
              <a:gd name="connsiteY2" fmla="*/ 4829695 h 4829695"/>
              <a:gd name="connsiteX3" fmla="*/ 12032 w 5550819"/>
              <a:gd name="connsiteY3" fmla="*/ 4829695 h 4829695"/>
              <a:gd name="connsiteX4" fmla="*/ 0 w 5550819"/>
              <a:gd name="connsiteY4" fmla="*/ 3069425 h 482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0819" h="4829695">
                <a:moveTo>
                  <a:pt x="1437731" y="0"/>
                </a:moveTo>
                <a:lnTo>
                  <a:pt x="5550819" y="0"/>
                </a:lnTo>
                <a:lnTo>
                  <a:pt x="5550819" y="4829695"/>
                </a:lnTo>
                <a:lnTo>
                  <a:pt x="12032" y="4829695"/>
                </a:lnTo>
                <a:cubicBezTo>
                  <a:pt x="8021" y="4242938"/>
                  <a:pt x="4011" y="3656182"/>
                  <a:pt x="0" y="3069425"/>
                </a:cubicBezTo>
              </a:path>
            </a:pathLst>
          </a:custGeom>
          <a:noFill/>
          <a:ln w="98425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9" name="Picture 38" descr="DWP Digital logo&#10;&#10;White outline logo">
            <a:extLst>
              <a:ext uri="{FF2B5EF4-FFF2-40B4-BE49-F238E27FC236}">
                <a16:creationId xmlns:a16="http://schemas.microsoft.com/office/drawing/2014/main" id="{43CB8A0B-3697-5C1F-F37D-20A67A23B7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719" y="328392"/>
            <a:ext cx="1120241" cy="11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015B3-7497-C99E-14A5-7AE106C00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7530" y="1471429"/>
            <a:ext cx="3487615" cy="1287351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</a:rPr>
              <a:t>How to get a pseudo staff number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DB45B9-3DCF-45C7-B6A8-89CE77D4330E}"/>
              </a:ext>
            </a:extLst>
          </p:cNvPr>
          <p:cNvSpPr/>
          <p:nvPr/>
        </p:nvSpPr>
        <p:spPr>
          <a:xfrm>
            <a:off x="176856" y="486884"/>
            <a:ext cx="7881294" cy="37422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 the form 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RMG63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can also find the form through 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DWP </a:t>
            </a:r>
            <a:r>
              <a:rPr kumimoji="0" lang="en-US" sz="18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myHub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under Find a Form​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 the form with the student and line manager details​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Once completed send to SSCL via a service request on SOP (Use Service Request ‘Joining’ and type NEW Entrant)​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SSCL have a 5 day SLA to provide the staff number (a tip to get it in time to order equipment for a start is put an earlier start date in)​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note - if the Line Manager for the student is someone who does not work for DWP, such as a contractor and does not have access to SOP, someone else can complete the Service request for them and stipulating in the notes that you are completing on behalf of … due to no SOP access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143D9B-7AF9-C750-CCE7-CF4947E53925}"/>
              </a:ext>
            </a:extLst>
          </p:cNvPr>
          <p:cNvSpPr/>
          <p:nvPr/>
        </p:nvSpPr>
        <p:spPr>
          <a:xfrm>
            <a:off x="176855" y="4719454"/>
            <a:ext cx="7881293" cy="128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can be done for all sites through the Digital Spaces Wizard - 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Digital Spaces Wizard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BB16F5E-5DE8-3CC5-9F11-CF2928E5988D}"/>
              </a:ext>
            </a:extLst>
          </p:cNvPr>
          <p:cNvSpPr txBox="1">
            <a:spLocks/>
          </p:cNvSpPr>
          <p:nvPr/>
        </p:nvSpPr>
        <p:spPr>
          <a:xfrm>
            <a:off x="8527530" y="4719454"/>
            <a:ext cx="3487615" cy="1287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spcAft>
                <a:spcPts val="600"/>
              </a:spcAft>
              <a:defRPr/>
            </a:pPr>
            <a:r>
              <a:rPr lang="en-US" sz="4400" b="0">
                <a:solidFill>
                  <a:schemeClr val="tx1"/>
                </a:solidFill>
                <a:ea typeface="+mn-ea"/>
              </a:rPr>
              <a:t>How to order a building pass</a:t>
            </a:r>
          </a:p>
        </p:txBody>
      </p:sp>
    </p:spTree>
    <p:extLst>
      <p:ext uri="{BB962C8B-B14F-4D97-AF65-F5344CB8AC3E}">
        <p14:creationId xmlns:p14="http://schemas.microsoft.com/office/powerpoint/2010/main" val="210556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8566969-843C-3044-B164-B8AEF76F29EE}"/>
              </a:ext>
            </a:extLst>
          </p:cNvPr>
          <p:cNvSpPr txBox="1"/>
          <p:nvPr/>
        </p:nvSpPr>
        <p:spPr>
          <a:xfrm>
            <a:off x="249513" y="239954"/>
            <a:ext cx="816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Completion and next steps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604A56-AF32-284B-8AB1-58DFEECFC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67552" b="37689"/>
          <a:stretch/>
        </p:blipFill>
        <p:spPr>
          <a:xfrm>
            <a:off x="0" y="4519401"/>
            <a:ext cx="2493264" cy="3612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85BF4D-A375-A541-ABF8-7FC13F5D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637" y="-133326"/>
            <a:ext cx="1089329" cy="1089329"/>
          </a:xfrm>
          <a:prstGeom prst="rect">
            <a:avLst/>
          </a:prstGeom>
        </p:spPr>
      </p:pic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6B8ED4D3-5AF0-4A26-8BE7-C8E4DD516398}"/>
              </a:ext>
            </a:extLst>
          </p:cNvPr>
          <p:cNvSpPr/>
          <p:nvPr/>
        </p:nvSpPr>
        <p:spPr>
          <a:xfrm>
            <a:off x="451511" y="1907587"/>
            <a:ext cx="2019821" cy="701725"/>
          </a:xfrm>
          <a:prstGeom prst="chevron">
            <a:avLst/>
          </a:prstGeom>
          <a:solidFill>
            <a:srgbClr val="F47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vacancy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6B73AF53-923D-4B8C-8FCA-553BE8C5B6D9}"/>
              </a:ext>
            </a:extLst>
          </p:cNvPr>
          <p:cNvSpPr/>
          <p:nvPr/>
        </p:nvSpPr>
        <p:spPr>
          <a:xfrm>
            <a:off x="2312383" y="1907587"/>
            <a:ext cx="2019821" cy="701725"/>
          </a:xfrm>
          <a:prstGeom prst="chevron">
            <a:avLst/>
          </a:prstGeom>
          <a:solidFill>
            <a:srgbClr val="DF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in a profession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57E9ABA-BCC8-4277-9037-CBFF2CDA1D8A}"/>
              </a:ext>
            </a:extLst>
          </p:cNvPr>
          <p:cNvSpPr/>
          <p:nvPr/>
        </p:nvSpPr>
        <p:spPr>
          <a:xfrm>
            <a:off x="4162105" y="1907587"/>
            <a:ext cx="2019821" cy="701725"/>
          </a:xfrm>
          <a:prstGeom prst="chevron">
            <a:avLst/>
          </a:prstGeom>
          <a:solidFill>
            <a:srgbClr val="B10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level in a profession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EBC87839-B939-4186-AB97-50F8BC17531F}"/>
              </a:ext>
            </a:extLst>
          </p:cNvPr>
          <p:cNvSpPr/>
          <p:nvPr/>
        </p:nvSpPr>
        <p:spPr>
          <a:xfrm>
            <a:off x="5989525" y="1907587"/>
            <a:ext cx="2019821" cy="701725"/>
          </a:xfrm>
          <a:prstGeom prst="chevron">
            <a:avLst/>
          </a:prstGeom>
          <a:solidFill>
            <a:srgbClr val="6F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in a profession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D7A330BB-C9A5-405E-A27A-45D5E81346E5}"/>
              </a:ext>
            </a:extLst>
          </p:cNvPr>
          <p:cNvSpPr/>
          <p:nvPr/>
        </p:nvSpPr>
        <p:spPr>
          <a:xfrm>
            <a:off x="7828095" y="1907587"/>
            <a:ext cx="2019821" cy="701725"/>
          </a:xfrm>
          <a:prstGeom prst="chevron">
            <a:avLst/>
          </a:prstGeom>
          <a:solidFill>
            <a:srgbClr val="4C2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in a profession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671E01FC-76F1-4E58-9C6D-2430D67D5DA5}"/>
              </a:ext>
            </a:extLst>
          </p:cNvPr>
          <p:cNvSpPr/>
          <p:nvPr/>
        </p:nvSpPr>
        <p:spPr>
          <a:xfrm>
            <a:off x="9655515" y="1897238"/>
            <a:ext cx="2019821" cy="701725"/>
          </a:xfrm>
          <a:prstGeom prst="chevron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Head of Role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1134B1C-A91E-4438-96F1-F6CF64F3852A}"/>
              </a:ext>
            </a:extLst>
          </p:cNvPr>
          <p:cNvSpPr/>
          <p:nvPr/>
        </p:nvSpPr>
        <p:spPr>
          <a:xfrm>
            <a:off x="1165913" y="1104771"/>
            <a:ext cx="591015" cy="701725"/>
          </a:xfrm>
          <a:prstGeom prst="downArrow">
            <a:avLst/>
          </a:prstGeom>
          <a:solidFill>
            <a:srgbClr val="28A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04CF018-A656-4F18-89DA-9AD89C71FD95}"/>
              </a:ext>
            </a:extLst>
          </p:cNvPr>
          <p:cNvSpPr/>
          <p:nvPr/>
        </p:nvSpPr>
        <p:spPr>
          <a:xfrm>
            <a:off x="3026785" y="1084727"/>
            <a:ext cx="591015" cy="701725"/>
          </a:xfrm>
          <a:prstGeom prst="downArrow">
            <a:avLst/>
          </a:prstGeom>
          <a:solidFill>
            <a:srgbClr val="28A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F2C962-DEEA-4F74-90F5-16F66A8923DD}"/>
              </a:ext>
            </a:extLst>
          </p:cNvPr>
          <p:cNvSpPr txBox="1"/>
          <p:nvPr/>
        </p:nvSpPr>
        <p:spPr>
          <a:xfrm>
            <a:off x="1227244" y="2598963"/>
            <a:ext cx="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34576F-2A11-4B76-909A-D6940C750E37}"/>
              </a:ext>
            </a:extLst>
          </p:cNvPr>
          <p:cNvSpPr txBox="1"/>
          <p:nvPr/>
        </p:nvSpPr>
        <p:spPr>
          <a:xfrm>
            <a:off x="2998521" y="2598963"/>
            <a:ext cx="69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HEO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2F8B43-15A8-41E0-88C2-D8BAA1AED023}"/>
              </a:ext>
            </a:extLst>
          </p:cNvPr>
          <p:cNvSpPr txBox="1"/>
          <p:nvPr/>
        </p:nvSpPr>
        <p:spPr>
          <a:xfrm>
            <a:off x="4848244" y="2598963"/>
            <a:ext cx="69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B04433-DA65-4439-B9D5-2D4AD618E3BD}"/>
              </a:ext>
            </a:extLst>
          </p:cNvPr>
          <p:cNvSpPr txBox="1"/>
          <p:nvPr/>
        </p:nvSpPr>
        <p:spPr>
          <a:xfrm>
            <a:off x="6683203" y="2598963"/>
            <a:ext cx="56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G7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AE8F2D-3045-40B1-93D4-1D5D25DF4575}"/>
              </a:ext>
            </a:extLst>
          </p:cNvPr>
          <p:cNvSpPr txBox="1"/>
          <p:nvPr/>
        </p:nvSpPr>
        <p:spPr>
          <a:xfrm>
            <a:off x="8600703" y="2598963"/>
            <a:ext cx="56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694117-0165-432C-A1EE-6B070C041585}"/>
              </a:ext>
            </a:extLst>
          </p:cNvPr>
          <p:cNvSpPr txBox="1"/>
          <p:nvPr/>
        </p:nvSpPr>
        <p:spPr>
          <a:xfrm>
            <a:off x="10441279" y="2598963"/>
            <a:ext cx="56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67D81CE-66D7-4D88-95AC-446D54E5EEA2}"/>
              </a:ext>
            </a:extLst>
          </p:cNvPr>
          <p:cNvSpPr/>
          <p:nvPr/>
        </p:nvSpPr>
        <p:spPr>
          <a:xfrm>
            <a:off x="467088" y="2809768"/>
            <a:ext cx="5416935" cy="1568752"/>
          </a:xfrm>
          <a:prstGeom prst="roundRect">
            <a:avLst>
              <a:gd name="adj" fmla="val 5584"/>
            </a:avLst>
          </a:prstGeom>
          <a:solidFill>
            <a:srgbClr val="28A197"/>
          </a:solidFill>
          <a:ln w="28575">
            <a:solidFill>
              <a:srgbClr val="29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completion of the T Level placement, the student will return to college or school and complete their T Level qualification. </a:t>
            </a:r>
          </a:p>
          <a:p>
            <a:pPr algn="ctr"/>
            <a:endParaRPr lang="en-GB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automatic role for T level students at the end of their placement.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415DF3-F4E3-41D6-AF6A-08FDF1303E0A}"/>
              </a:ext>
            </a:extLst>
          </p:cNvPr>
          <p:cNvSpPr/>
          <p:nvPr/>
        </p:nvSpPr>
        <p:spPr>
          <a:xfrm>
            <a:off x="445620" y="4550565"/>
            <a:ext cx="5434298" cy="1568753"/>
          </a:xfrm>
          <a:prstGeom prst="roundRect">
            <a:avLst>
              <a:gd name="adj" fmla="val 5584"/>
            </a:avLst>
          </a:prstGeom>
          <a:solidFill>
            <a:srgbClr val="28A197"/>
          </a:solidFill>
          <a:ln w="28575">
            <a:solidFill>
              <a:srgbClr val="29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could be an ideal next step for T Level students on completion of their qualification.  Talk to your student about the apprenticeships in Digital and where that could lead to.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3885CE1-000A-42F3-B0EE-C53B735AE36B}"/>
              </a:ext>
            </a:extLst>
          </p:cNvPr>
          <p:cNvSpPr/>
          <p:nvPr/>
        </p:nvSpPr>
        <p:spPr>
          <a:xfrm>
            <a:off x="6074338" y="2809768"/>
            <a:ext cx="5561539" cy="1568752"/>
          </a:xfrm>
          <a:prstGeom prst="roundRect">
            <a:avLst>
              <a:gd name="adj" fmla="val 5584"/>
            </a:avLst>
          </a:prstGeom>
          <a:solidFill>
            <a:srgbClr val="28A197"/>
          </a:solidFill>
          <a:ln w="28575">
            <a:solidFill>
              <a:srgbClr val="29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 students may wish to continue their education or look for employment on completion of their qualification.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F40872E-9521-4EE6-AB5E-754E65D3D38F}"/>
              </a:ext>
            </a:extLst>
          </p:cNvPr>
          <p:cNvSpPr/>
          <p:nvPr/>
        </p:nvSpPr>
        <p:spPr>
          <a:xfrm>
            <a:off x="6066172" y="4550567"/>
            <a:ext cx="5561539" cy="1568752"/>
          </a:xfrm>
          <a:prstGeom prst="roundRect">
            <a:avLst>
              <a:gd name="adj" fmla="val 5584"/>
            </a:avLst>
          </a:prstGeom>
          <a:solidFill>
            <a:srgbClr val="28A197"/>
          </a:solidFill>
          <a:ln w="28575">
            <a:solidFill>
              <a:srgbClr val="294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students about career progression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opportunities might be coming up within your team, and what they want to gain from their next roles.  They may need support and advice about the application process.</a:t>
            </a:r>
          </a:p>
          <a:p>
            <a:pPr algn="ctr"/>
            <a:r>
              <a:rPr lang="en-GB" sz="14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best not to leave these conversations until they have completed their placement.</a:t>
            </a:r>
          </a:p>
        </p:txBody>
      </p:sp>
    </p:spTree>
    <p:extLst>
      <p:ext uri="{BB962C8B-B14F-4D97-AF65-F5344CB8AC3E}">
        <p14:creationId xmlns:p14="http://schemas.microsoft.com/office/powerpoint/2010/main" val="19266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C2169EE-FBA6-3830-1594-64B0E56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61877"/>
              </p:ext>
            </p:extLst>
          </p:nvPr>
        </p:nvGraphicFramePr>
        <p:xfrm>
          <a:off x="437633" y="1489728"/>
          <a:ext cx="11268591" cy="43768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51217">
                  <a:extLst>
                    <a:ext uri="{9D8B030D-6E8A-4147-A177-3AD203B41FA5}">
                      <a16:colId xmlns:a16="http://schemas.microsoft.com/office/drawing/2014/main" val="3579201658"/>
                    </a:ext>
                  </a:extLst>
                </a:gridCol>
                <a:gridCol w="2517374">
                  <a:extLst>
                    <a:ext uri="{9D8B030D-6E8A-4147-A177-3AD203B41FA5}">
                      <a16:colId xmlns:a16="http://schemas.microsoft.com/office/drawing/2014/main" val="2682543988"/>
                    </a:ext>
                  </a:extLst>
                </a:gridCol>
              </a:tblGrid>
              <a:tr h="484774"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67190"/>
                  </a:ext>
                </a:extLst>
              </a:tr>
              <a:tr h="555749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with student and teacher to agree role and start date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2259"/>
                  </a:ext>
                </a:extLst>
              </a:tr>
              <a:tr h="484774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Person risk assessment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79745"/>
                  </a:ext>
                </a:extLst>
              </a:tr>
              <a:tr h="484774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pseudo staff number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34349"/>
                  </a:ext>
                </a:extLst>
              </a:tr>
              <a:tr h="484774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building pass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11957"/>
                  </a:ext>
                </a:extLst>
              </a:tr>
              <a:tr h="484774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 buddy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23560"/>
                  </a:ext>
                </a:extLst>
              </a:tr>
              <a:tr h="5353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 touchpoints with teacher for check in calls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08813"/>
                  </a:ext>
                </a:extLst>
              </a:tr>
              <a:tr h="7460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the work and the support that will be needed for the duration of the placement</a:t>
                      </a: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940" marR="126940" marT="63470" marB="634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2508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51623E0-EF9A-0211-FCF9-B2959C7B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100683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4ED3-04DD-5A61-ABD5-2774B2FBC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382980"/>
            <a:ext cx="5503606" cy="1362313"/>
          </a:xfrm>
        </p:spPr>
        <p:txBody>
          <a:bodyPr>
            <a:normAutofit fontScale="90000"/>
          </a:bodyPr>
          <a:lstStyle/>
          <a:p>
            <a:r>
              <a:rPr lang="en-US" sz="6000"/>
              <a:t>Questions and Contact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3C381-8AC2-9C6A-B2FC-3F6FBB4B4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36184"/>
            <a:ext cx="7381973" cy="1655762"/>
          </a:xfrm>
        </p:spPr>
        <p:txBody>
          <a:bodyPr>
            <a:normAutofit/>
          </a:bodyPr>
          <a:lstStyle/>
          <a:p>
            <a:pPr algn="l" rtl="0" fontAlgn="base"/>
            <a:r>
              <a:rPr lang="en-GB" sz="2400" b="1" i="0" u="none" strike="noStrike">
                <a:effectLst/>
                <a:latin typeface="Arial" panose="020B0604020202020204" pitchFamily="34" charset="0"/>
              </a:rPr>
              <a:t>Your Digital Group T Level point of contacts are:​</a:t>
            </a:r>
          </a:p>
          <a:p>
            <a:pPr algn="l" rtl="0" fontAlgn="base"/>
            <a:r>
              <a:rPr lang="en-GB" sz="2400" b="1" i="0" u="none" strike="noStrike">
                <a:effectLst/>
                <a:latin typeface="Arial" panose="020B0604020202020204" pitchFamily="34" charset="0"/>
                <a:hlinkClick r:id="rId2"/>
              </a:rPr>
              <a:t>Rachel.Nulty@DWP.gov.uk</a:t>
            </a:r>
            <a:r>
              <a:rPr lang="en-GB" sz="2400" b="1" i="0" u="none" strike="noStrike">
                <a:effectLst/>
                <a:latin typeface="Arial" panose="020B0604020202020204" pitchFamily="34" charset="0"/>
              </a:rPr>
              <a:t> ​</a:t>
            </a:r>
          </a:p>
          <a:p>
            <a:pPr algn="l" rtl="0" fontAlgn="base"/>
            <a:r>
              <a:rPr lang="en-GB" sz="2400" b="1" i="0" u="none" strike="noStrike">
                <a:effectLst/>
                <a:latin typeface="Arial" panose="020B0604020202020204" pitchFamily="34" charset="0"/>
                <a:hlinkClick r:id="rId3"/>
              </a:rPr>
              <a:t>Emma.Price@DWP.gov.uk</a:t>
            </a:r>
            <a:r>
              <a:rPr lang="en-GB" sz="2400" b="1" i="0" u="none" strike="noStrike">
                <a:effectLst/>
                <a:latin typeface="Arial" panose="020B0604020202020204" pitchFamily="34" charset="0"/>
              </a:rPr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ED26-FBC0-01E3-995C-00D66E5A8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3820" y="1472233"/>
            <a:ext cx="968375" cy="639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33A2B-58FC-F155-7D3F-65373B2939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34465-4DF9-34AE-B4F4-86BA9CA44F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7413" y="3187928"/>
            <a:ext cx="2462712" cy="639541"/>
          </a:xfrm>
        </p:spPr>
        <p:txBody>
          <a:bodyPr/>
          <a:lstStyle/>
          <a:p>
            <a:r>
              <a:rPr lang="en-US" sz="2000">
                <a:hlinkClick r:id="rId3" action="ppaction://hlinksldjump"/>
              </a:rPr>
              <a:t>The role of the Line Manager</a:t>
            </a:r>
            <a:endParaRPr lang="en-US" sz="2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F17AB6-EDFD-4CF4-7041-D7E9209860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2A388A-998C-C284-0C60-08403584E6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04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463D05-D8DC-3979-4288-DF206F046E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57413" y="4888514"/>
            <a:ext cx="2462712" cy="639541"/>
          </a:xfrm>
        </p:spPr>
        <p:txBody>
          <a:bodyPr/>
          <a:lstStyle/>
          <a:p>
            <a:r>
              <a:rPr lang="en-GB">
                <a:hlinkClick r:id="rId4" action="ppaction://hlinksldjump"/>
              </a:rPr>
              <a:t>Pre-boarding actions</a:t>
            </a:r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5D002C-2CD2-9BA9-4285-4E020006D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39077" y="1487343"/>
            <a:ext cx="2462712" cy="639541"/>
          </a:xfrm>
        </p:spPr>
        <p:txBody>
          <a:bodyPr/>
          <a:lstStyle/>
          <a:p>
            <a:r>
              <a:rPr lang="en-GB">
                <a:hlinkClick r:id="rId5" action="ppaction://hlinksldjump"/>
              </a:rPr>
              <a:t>Onboarding actions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D8CAB7-0616-671D-498B-CA68FC2365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05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CCD21C-2919-CABB-4467-25EBEB0D54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39077" y="3187927"/>
            <a:ext cx="2462712" cy="639541"/>
          </a:xfrm>
        </p:spPr>
        <p:txBody>
          <a:bodyPr/>
          <a:lstStyle/>
          <a:p>
            <a:r>
              <a:rPr lang="en-GB">
                <a:hlinkClick r:id="rId6" action="ppaction://hlinksldjump"/>
              </a:rPr>
              <a:t>How </a:t>
            </a:r>
            <a:r>
              <a:rPr lang="en-GB" err="1">
                <a:hlinkClick r:id="rId6" action="ppaction://hlinksldjump"/>
              </a:rPr>
              <a:t>to's</a:t>
            </a:r>
            <a:endParaRPr lang="en-US"/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CDC2C6-46B8-4FBF-8EA3-4B3303DB9F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06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A3EC90-E426-02F6-045F-16D4633AB8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39077" y="4888513"/>
            <a:ext cx="2462712" cy="639541"/>
          </a:xfrm>
        </p:spPr>
        <p:txBody>
          <a:bodyPr/>
          <a:lstStyle/>
          <a:p>
            <a:r>
              <a:rPr lang="en-GB">
                <a:hlinkClick r:id="rId7" action="ppaction://hlinksldjump"/>
              </a:rPr>
              <a:t>Checklist </a:t>
            </a:r>
            <a:endParaRPr lang="en-US"/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06F22-B359-2189-87E9-06CD49AFD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412" y="1487344"/>
            <a:ext cx="2462713" cy="639541"/>
          </a:xfrm>
        </p:spPr>
        <p:txBody>
          <a:bodyPr/>
          <a:lstStyle/>
          <a:p>
            <a:r>
              <a:rPr lang="en-GB" sz="2000">
                <a:hlinkClick r:id="rId8" action="ppaction://hlinksldjump"/>
              </a:rPr>
              <a:t>What are T Levels?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CAB8A6-5082-6FB3-25A2-59067CA7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8" y="-12881"/>
            <a:ext cx="6289964" cy="1325563"/>
          </a:xfrm>
        </p:spPr>
        <p:txBody>
          <a:bodyPr/>
          <a:lstStyle/>
          <a:p>
            <a:r>
              <a:rPr lang="en-GB">
                <a:solidFill>
                  <a:srgbClr val="28A197"/>
                </a:solidFill>
              </a:rPr>
              <a:t>What are T Levels?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DFD0F7D-F2FE-FB90-009D-BBB86CE96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507611"/>
              </p:ext>
            </p:extLst>
          </p:nvPr>
        </p:nvGraphicFramePr>
        <p:xfrm>
          <a:off x="476575" y="1048732"/>
          <a:ext cx="108073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16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197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925A9E-3794-4D47-FB94-33456F5F6967}"/>
              </a:ext>
            </a:extLst>
          </p:cNvPr>
          <p:cNvSpPr txBox="1"/>
          <p:nvPr/>
        </p:nvSpPr>
        <p:spPr>
          <a:xfrm>
            <a:off x="182774" y="297889"/>
            <a:ext cx="5313151" cy="62478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GB" sz="1500" b="1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 Levels</a:t>
            </a:r>
          </a:p>
          <a:p>
            <a:pPr defTabSz="777240">
              <a:spcAft>
                <a:spcPts val="600"/>
              </a:spcAft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course is suitable for anyone wanting a career in software production and design. Students will develop an understanding of a broad range of issues relevant to the sector, including: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digital technologies impact business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ethical and moral implications of digital technology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data in software design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digital technologies to analyse and solve problems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environments, including physical, virtual and cloud environments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technical trends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develop the skills to: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a problem, understand user needs, define requirements and set acceptance criteria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implement and test software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 maintain and support software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collaboratively in a digital team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discover, evaluate and apply reliable sources of knowledge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within legal and regulatory frameworks when developing software</a:t>
            </a:r>
            <a:endParaRPr lang="en-GB" sz="1500" b="0" i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5EE24-4A22-6778-17FF-BC5B6261B1D4}"/>
              </a:ext>
            </a:extLst>
          </p:cNvPr>
          <p:cNvSpPr txBox="1"/>
          <p:nvPr/>
        </p:nvSpPr>
        <p:spPr>
          <a:xfrm>
            <a:off x="5640599" y="297889"/>
            <a:ext cx="5313151" cy="62478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GB" sz="1500" b="1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Admin T Levels</a:t>
            </a:r>
          </a:p>
          <a:p>
            <a:pPr defTabSz="777240">
              <a:spcAft>
                <a:spcPts val="600"/>
              </a:spcAft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course is suitable for anyone wanting a career in IT, specifically in areas such as IT solutions or data analysis. Students will develop an understanding of a broad range of issues relevant to the sector, including: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digital technologies impact business and market environment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ethical and moral implications of digital technology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data in software design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digital technologies to analyse and solve problems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environments, including physical, virtual and cloud environments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and regulatory obligations relating to digital technologies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also develop the knowledge and skills of a data technician: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sourcing, organising and formatting data for analysis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blending data from multiple sources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 data to support business outcomes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interpreting data and communicating the results</a:t>
            </a:r>
          </a:p>
          <a:p>
            <a:pPr marL="285750" indent="-285750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kern="12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discovering, evaluation in applying sources of knowledge</a:t>
            </a:r>
          </a:p>
          <a:p>
            <a:pPr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0" b="0" i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3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8566969-843C-3044-B164-B8AEF76F29EE}"/>
              </a:ext>
            </a:extLst>
          </p:cNvPr>
          <p:cNvSpPr txBox="1"/>
          <p:nvPr/>
        </p:nvSpPr>
        <p:spPr>
          <a:xfrm>
            <a:off x="609919" y="215124"/>
            <a:ext cx="816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Line Manager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43021-9A7E-4052-B102-27831BEA55D6}"/>
              </a:ext>
            </a:extLst>
          </p:cNvPr>
          <p:cNvSpPr/>
          <p:nvPr/>
        </p:nvSpPr>
        <p:spPr>
          <a:xfrm>
            <a:off x="790894" y="1249713"/>
            <a:ext cx="2287880" cy="898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guidance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54B290-9999-4D6B-B83E-3B6312219F5F}"/>
              </a:ext>
            </a:extLst>
          </p:cNvPr>
          <p:cNvSpPr/>
          <p:nvPr/>
        </p:nvSpPr>
        <p:spPr>
          <a:xfrm>
            <a:off x="3222266" y="1249713"/>
            <a:ext cx="8388486" cy="8986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8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advice, guidance, support and encouragement at the appropriate level for their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do it for them – guidance with appropriate level of direction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A4249A-E958-4416-A545-BBF40D4078B3}"/>
              </a:ext>
            </a:extLst>
          </p:cNvPr>
          <p:cNvSpPr/>
          <p:nvPr/>
        </p:nvSpPr>
        <p:spPr>
          <a:xfrm>
            <a:off x="790894" y="2292655"/>
            <a:ext cx="2287880" cy="15513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feedback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A545B3E-4971-4E92-9193-621DA707F228}"/>
              </a:ext>
            </a:extLst>
          </p:cNvPr>
          <p:cNvSpPr/>
          <p:nvPr/>
        </p:nvSpPr>
        <p:spPr>
          <a:xfrm>
            <a:off x="3222263" y="2292655"/>
            <a:ext cx="8388486" cy="15513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8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time to provide honest, useful, actionable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constructive and corrective feedback, but also praise and reinforcing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others to provide feedback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this is likely to be the first role in a professional environment so they may need some support to understand the expectations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5DBC77-CB35-4E32-91C7-64AD934DEBC3}"/>
              </a:ext>
            </a:extLst>
          </p:cNvPr>
          <p:cNvSpPr/>
          <p:nvPr/>
        </p:nvSpPr>
        <p:spPr>
          <a:xfrm>
            <a:off x="790894" y="3988289"/>
            <a:ext cx="2287880" cy="2013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Work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B45ED1-55DF-417A-B94C-27D361CE2874}"/>
              </a:ext>
            </a:extLst>
          </p:cNvPr>
          <p:cNvSpPr/>
          <p:nvPr/>
        </p:nvSpPr>
        <p:spPr>
          <a:xfrm>
            <a:off x="3222263" y="3988289"/>
            <a:ext cx="8388483" cy="20130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8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of 80% of the placement should be completed in the Hub, if you cannot accommodate that in your team please contact  </a:t>
            </a:r>
            <a:r>
              <a:rPr lang="en-GB" sz="16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 Nulty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requirements of the T Level so you can help the student to achieve evidence of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opportunities for the student to experience the range of work undertaken in your team whilst respecting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meaningful work that helps the student to develop and your team deliver</a:t>
            </a:r>
          </a:p>
        </p:txBody>
      </p:sp>
    </p:spTree>
    <p:extLst>
      <p:ext uri="{BB962C8B-B14F-4D97-AF65-F5344CB8AC3E}">
        <p14:creationId xmlns:p14="http://schemas.microsoft.com/office/powerpoint/2010/main" val="1685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8566969-843C-3044-B164-B8AEF76F29EE}"/>
              </a:ext>
            </a:extLst>
          </p:cNvPr>
          <p:cNvSpPr txBox="1"/>
          <p:nvPr/>
        </p:nvSpPr>
        <p:spPr>
          <a:xfrm>
            <a:off x="320377" y="186562"/>
            <a:ext cx="816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28A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 line manager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ACB68-D1F0-4692-BEDE-461DDDAEAD96}"/>
              </a:ext>
            </a:extLst>
          </p:cNvPr>
          <p:cNvSpPr/>
          <p:nvPr/>
        </p:nvSpPr>
        <p:spPr>
          <a:xfrm>
            <a:off x="886588" y="1455938"/>
            <a:ext cx="2227031" cy="15889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Progress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85E922-DD94-42C4-9C55-33EEF5BF09F9}"/>
              </a:ext>
            </a:extLst>
          </p:cNvPr>
          <p:cNvSpPr/>
          <p:nvPr/>
        </p:nvSpPr>
        <p:spPr>
          <a:xfrm>
            <a:off x="3317959" y="1455938"/>
            <a:ext cx="8255509" cy="15889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8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regularly to review progress (work, expectations of the T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regularly with the T Level Student to mentor their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attention to gaps or areas of difficulty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feedback to the School/ College about performance during the placement including at the mid placement meeting with the teacher and student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4F6871F-A6A5-4321-BB27-19382E7FF2FF}"/>
              </a:ext>
            </a:extLst>
          </p:cNvPr>
          <p:cNvSpPr/>
          <p:nvPr/>
        </p:nvSpPr>
        <p:spPr>
          <a:xfrm>
            <a:off x="886587" y="4705418"/>
            <a:ext cx="2227031" cy="12984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It!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E55488-D950-4624-B062-8CF0AB468B46}"/>
              </a:ext>
            </a:extLst>
          </p:cNvPr>
          <p:cNvSpPr/>
          <p:nvPr/>
        </p:nvSpPr>
        <p:spPr>
          <a:xfrm>
            <a:off x="3317960" y="4705418"/>
            <a:ext cx="8260896" cy="12984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8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an T Level student can be a rewarding experience and will help to develop both yourself and the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network and gain recognition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B93F6C-F06C-426F-8248-0EDF99023203}"/>
              </a:ext>
            </a:extLst>
          </p:cNvPr>
          <p:cNvSpPr/>
          <p:nvPr/>
        </p:nvSpPr>
        <p:spPr>
          <a:xfrm>
            <a:off x="886587" y="3178206"/>
            <a:ext cx="2227031" cy="13938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Line Managers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4E1675-7E9D-451C-88EC-9EF88B167AF5}"/>
              </a:ext>
            </a:extLst>
          </p:cNvPr>
          <p:cNvSpPr/>
          <p:nvPr/>
        </p:nvSpPr>
        <p:spPr>
          <a:xfrm>
            <a:off x="3323346" y="3178206"/>
            <a:ext cx="8255509" cy="13938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8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information provided by the school or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 from other line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your practice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the Digital Talent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SharePoint and intranet pages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83824-B2DD-CA7A-D94D-2DB33C6B00A7}"/>
              </a:ext>
            </a:extLst>
          </p:cNvPr>
          <p:cNvSpPr txBox="1"/>
          <p:nvPr/>
        </p:nvSpPr>
        <p:spPr>
          <a:xfrm>
            <a:off x="609919" y="215124"/>
            <a:ext cx="816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Line Manager</a:t>
            </a:r>
          </a:p>
        </p:txBody>
      </p:sp>
    </p:spTree>
    <p:extLst>
      <p:ext uri="{BB962C8B-B14F-4D97-AF65-F5344CB8AC3E}">
        <p14:creationId xmlns:p14="http://schemas.microsoft.com/office/powerpoint/2010/main" val="34332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E0E443-5721-211D-1488-64BBBBC4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65" y="71498"/>
            <a:ext cx="8610600" cy="1112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28A197"/>
                </a:solidFill>
              </a:rPr>
              <a:t>Pre-boarding actions</a:t>
            </a:r>
            <a:endParaRPr lang="en-US" b="0">
              <a:solidFill>
                <a:srgbClr val="28A19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73A35-65C0-FF96-1C3D-A94CF18D9B8F}"/>
              </a:ext>
            </a:extLst>
          </p:cNvPr>
          <p:cNvSpPr txBox="1"/>
          <p:nvPr/>
        </p:nvSpPr>
        <p:spPr>
          <a:xfrm>
            <a:off x="263165" y="1259745"/>
            <a:ext cx="1131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Arial" panose="020B0604020202020204" pitchFamily="34" charset="0"/>
                <a:cs typeface="Arial" panose="020B0604020202020204" pitchFamily="34" charset="0"/>
              </a:rPr>
              <a:t>As Line Manager, your role in a successful induction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b="0" i="0">
                <a:latin typeface="Arial" panose="020B0604020202020204" pitchFamily="34" charset="0"/>
                <a:cs typeface="Arial" panose="020B0604020202020204" pitchFamily="34" charset="0"/>
              </a:rPr>
              <a:t>ourney is crucial.  The induction will set the tone for the placement and is as important for T Level students as it is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all permanent members of the team.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425EEE-F386-B5A5-4DEB-2F827CFE6BB4}"/>
              </a:ext>
            </a:extLst>
          </p:cNvPr>
          <p:cNvSpPr/>
          <p:nvPr/>
        </p:nvSpPr>
        <p:spPr>
          <a:xfrm>
            <a:off x="577049" y="2050742"/>
            <a:ext cx="5069149" cy="497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3 – 4 weeks pre-placement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797E8A-F9C7-B58B-0BB6-2B0C3CA8ABEF}"/>
              </a:ext>
            </a:extLst>
          </p:cNvPr>
          <p:cNvSpPr/>
          <p:nvPr/>
        </p:nvSpPr>
        <p:spPr>
          <a:xfrm>
            <a:off x="6096000" y="2050742"/>
            <a:ext cx="5069149" cy="497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2 - 3 weeks pre-placement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073F20-5C22-92C6-1A1F-62A1F2A37826}"/>
              </a:ext>
            </a:extLst>
          </p:cNvPr>
          <p:cNvSpPr/>
          <p:nvPr/>
        </p:nvSpPr>
        <p:spPr>
          <a:xfrm>
            <a:off x="1348508" y="2867071"/>
            <a:ext cx="4297689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 a call with the student and their teacher to discuss the placement, expectations, working pattern and agree a start date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E74879-A5EE-FEC6-8E0E-BECB4695B3FF}"/>
              </a:ext>
            </a:extLst>
          </p:cNvPr>
          <p:cNvSpPr/>
          <p:nvPr/>
        </p:nvSpPr>
        <p:spPr>
          <a:xfrm>
            <a:off x="6867460" y="2815140"/>
            <a:ext cx="4297689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 pseudo staff number (see the how to section) there is a 5 day SLA to receive the staff number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80DA02-D35C-76F8-55AA-47BE19543EE9}"/>
              </a:ext>
            </a:extLst>
          </p:cNvPr>
          <p:cNvSpPr/>
          <p:nvPr/>
        </p:nvSpPr>
        <p:spPr>
          <a:xfrm>
            <a:off x="1348507" y="4567684"/>
            <a:ext cx="4297689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a buddy for the duration of the placement. The student is likely to have questions and an additional friendly contact will help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45E96D-17F3-0AD9-72EB-501D8276B686}"/>
              </a:ext>
            </a:extLst>
          </p:cNvPr>
          <p:cNvSpPr/>
          <p:nvPr/>
        </p:nvSpPr>
        <p:spPr>
          <a:xfrm>
            <a:off x="6867460" y="4555995"/>
            <a:ext cx="4284449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your team, let them know what a T level is, when the student will be joining you, what they should expect of the student and what you expect of them</a:t>
            </a:r>
          </a:p>
        </p:txBody>
      </p:sp>
      <p:pic>
        <p:nvPicPr>
          <p:cNvPr id="17" name="Graphic 16" descr="Employee badge with solid fill">
            <a:extLst>
              <a:ext uri="{FF2B5EF4-FFF2-40B4-BE49-F238E27FC236}">
                <a16:creationId xmlns:a16="http://schemas.microsoft.com/office/drawing/2014/main" id="{BDA1C221-A1F6-C882-1A83-4FB9F3C7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0710" y="2954905"/>
            <a:ext cx="923330" cy="923330"/>
          </a:xfrm>
          <a:prstGeom prst="rect">
            <a:avLst/>
          </a:prstGeom>
        </p:spPr>
      </p:pic>
      <p:pic>
        <p:nvPicPr>
          <p:cNvPr id="19" name="Graphic 18" descr="Follow with solid fill">
            <a:extLst>
              <a:ext uri="{FF2B5EF4-FFF2-40B4-BE49-F238E27FC236}">
                <a16:creationId xmlns:a16="http://schemas.microsoft.com/office/drawing/2014/main" id="{4AC1A50D-B1EC-0C9A-0459-80B7E7FA5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107" y="4782791"/>
            <a:ext cx="914400" cy="914400"/>
          </a:xfrm>
          <a:prstGeom prst="rect">
            <a:avLst/>
          </a:prstGeom>
        </p:spPr>
      </p:pic>
      <p:pic>
        <p:nvPicPr>
          <p:cNvPr id="21" name="Graphic 20" descr="Meeting with solid fill">
            <a:extLst>
              <a:ext uri="{FF2B5EF4-FFF2-40B4-BE49-F238E27FC236}">
                <a16:creationId xmlns:a16="http://schemas.microsoft.com/office/drawing/2014/main" id="{D964305E-A228-1A5E-C6DA-E82B40D2C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0710" y="4794480"/>
            <a:ext cx="914400" cy="914400"/>
          </a:xfrm>
          <a:prstGeom prst="rect">
            <a:avLst/>
          </a:prstGeom>
        </p:spPr>
      </p:pic>
      <p:pic>
        <p:nvPicPr>
          <p:cNvPr id="22" name="Graphic 21" descr="Telephone with solid fill">
            <a:extLst>
              <a:ext uri="{FF2B5EF4-FFF2-40B4-BE49-F238E27FC236}">
                <a16:creationId xmlns:a16="http://schemas.microsoft.com/office/drawing/2014/main" id="{655C61BB-8DA3-67BB-AADB-58D5F5EEE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398" y="3093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80DA02-D35C-76F8-55AA-47BE19543EE9}"/>
              </a:ext>
            </a:extLst>
          </p:cNvPr>
          <p:cNvSpPr/>
          <p:nvPr/>
        </p:nvSpPr>
        <p:spPr>
          <a:xfrm>
            <a:off x="6913564" y="2808660"/>
            <a:ext cx="4162145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 Young Persons Risk Assessment on TARAHS, please do this at least 1 week prior to their start date in case any issues need to be addressed</a:t>
            </a:r>
            <a:r>
              <a:rPr lang="en-US"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endParaRPr lang="en-GB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Checklist with solid fill">
            <a:extLst>
              <a:ext uri="{FF2B5EF4-FFF2-40B4-BE49-F238E27FC236}">
                <a16:creationId xmlns:a16="http://schemas.microsoft.com/office/drawing/2014/main" id="{E553E599-DB27-337A-7793-33127CDE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9164" y="3035456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E0E443-5721-211D-1488-64BBBBC4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65" y="71498"/>
            <a:ext cx="8610600" cy="1112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28A197"/>
                </a:solidFill>
              </a:rPr>
              <a:t>Pre-boarding actions</a:t>
            </a:r>
            <a:endParaRPr lang="en-US" b="0">
              <a:solidFill>
                <a:srgbClr val="28A19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73A35-65C0-FF96-1C3D-A94CF18D9B8F}"/>
              </a:ext>
            </a:extLst>
          </p:cNvPr>
          <p:cNvSpPr txBox="1"/>
          <p:nvPr/>
        </p:nvSpPr>
        <p:spPr>
          <a:xfrm>
            <a:off x="263165" y="1259745"/>
            <a:ext cx="1131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Arial" panose="020B0604020202020204" pitchFamily="34" charset="0"/>
                <a:cs typeface="Arial" panose="020B0604020202020204" pitchFamily="34" charset="0"/>
              </a:rPr>
              <a:t>As Line Manager, your role in a successful induction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b="0" i="0">
                <a:latin typeface="Arial" panose="020B0604020202020204" pitchFamily="34" charset="0"/>
                <a:cs typeface="Arial" panose="020B0604020202020204" pitchFamily="34" charset="0"/>
              </a:rPr>
              <a:t>ourney is crucial.  The induction will set the tone for the placement and is as important for T Level students as it is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all permanent members of the team.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425EEE-F386-B5A5-4DEB-2F827CFE6BB4}"/>
              </a:ext>
            </a:extLst>
          </p:cNvPr>
          <p:cNvSpPr/>
          <p:nvPr/>
        </p:nvSpPr>
        <p:spPr>
          <a:xfrm>
            <a:off x="577049" y="2050742"/>
            <a:ext cx="5069149" cy="497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2 - 3 weeks pre-placement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797E8A-F9C7-B58B-0BB6-2B0C3CA8ABEF}"/>
              </a:ext>
            </a:extLst>
          </p:cNvPr>
          <p:cNvSpPr/>
          <p:nvPr/>
        </p:nvSpPr>
        <p:spPr>
          <a:xfrm>
            <a:off x="6096000" y="2050742"/>
            <a:ext cx="5069149" cy="497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1 - 2 weeks pre-placement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E74879-A5EE-FEC6-8E0E-BECB4695B3FF}"/>
              </a:ext>
            </a:extLst>
          </p:cNvPr>
          <p:cNvSpPr/>
          <p:nvPr/>
        </p:nvSpPr>
        <p:spPr>
          <a:xfrm>
            <a:off x="1491449" y="2808660"/>
            <a:ext cx="4154298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the student to discuss arrangements for the first day including where they will meet you and at what time, dress code, lunch arrangements etc.</a:t>
            </a:r>
            <a:endParaRPr lang="en-GB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45E96D-17F3-0AD9-72EB-501D8276B686}"/>
              </a:ext>
            </a:extLst>
          </p:cNvPr>
          <p:cNvSpPr/>
          <p:nvPr/>
        </p:nvSpPr>
        <p:spPr>
          <a:xfrm>
            <a:off x="1491449" y="4549515"/>
            <a:ext cx="4141058" cy="1367993"/>
          </a:xfrm>
          <a:prstGeom prst="roundRect">
            <a:avLst/>
          </a:prstGeom>
          <a:noFill/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 the content of the placement</a:t>
            </a:r>
          </a:p>
        </p:txBody>
      </p:sp>
      <p:pic>
        <p:nvPicPr>
          <p:cNvPr id="16" name="Graphic 15" descr="Telephone with solid fill">
            <a:extLst>
              <a:ext uri="{FF2B5EF4-FFF2-40B4-BE49-F238E27FC236}">
                <a16:creationId xmlns:a16="http://schemas.microsoft.com/office/drawing/2014/main" id="{5052517B-225B-C289-6537-D17A28AEB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049" y="3057500"/>
            <a:ext cx="914400" cy="914400"/>
          </a:xfrm>
          <a:prstGeom prst="rect">
            <a:avLst/>
          </a:prstGeom>
        </p:spPr>
      </p:pic>
      <p:pic>
        <p:nvPicPr>
          <p:cNvPr id="18" name="Graphic 17" descr="Gantt Chart with solid fill">
            <a:extLst>
              <a:ext uri="{FF2B5EF4-FFF2-40B4-BE49-F238E27FC236}">
                <a16:creationId xmlns:a16="http://schemas.microsoft.com/office/drawing/2014/main" id="{5FF3FCB3-6D41-856E-1E94-7B7356DB7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544" y="4692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6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4E9ADD-0F44-7C05-8F00-38B5A34E0F9A}"/>
              </a:ext>
            </a:extLst>
          </p:cNvPr>
          <p:cNvSpPr/>
          <p:nvPr/>
        </p:nvSpPr>
        <p:spPr>
          <a:xfrm>
            <a:off x="674256" y="1366982"/>
            <a:ext cx="10760362" cy="4809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7430FB-13D6-A62E-C79C-70049161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8" y="41419"/>
            <a:ext cx="10055578" cy="1325563"/>
          </a:xfrm>
        </p:spPr>
        <p:txBody>
          <a:bodyPr/>
          <a:lstStyle/>
          <a:p>
            <a:r>
              <a:rPr lang="en-GB"/>
              <a:t>Onboarding actions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EFF241DC-B95A-51F7-0D4D-DA8A5D370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173886"/>
              </p:ext>
            </p:extLst>
          </p:nvPr>
        </p:nvGraphicFramePr>
        <p:xfrm>
          <a:off x="838199" y="1496291"/>
          <a:ext cx="10383983" cy="465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2846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DEDBDB"/>
      </a:lt2>
      <a:accent1>
        <a:srgbClr val="28A197"/>
      </a:accent1>
      <a:accent2>
        <a:srgbClr val="4C2C92"/>
      </a:accent2>
      <a:accent3>
        <a:srgbClr val="003078"/>
      </a:accent3>
      <a:accent4>
        <a:srgbClr val="D53880"/>
      </a:accent4>
      <a:accent5>
        <a:srgbClr val="F37739"/>
      </a:accent5>
      <a:accent6>
        <a:srgbClr val="D33727"/>
      </a:accent6>
      <a:hlink>
        <a:srgbClr val="27A19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DEDBDB"/>
      </a:lt2>
      <a:accent1>
        <a:srgbClr val="28A298"/>
      </a:accent1>
      <a:accent2>
        <a:srgbClr val="4C2C92"/>
      </a:accent2>
      <a:accent3>
        <a:srgbClr val="003078"/>
      </a:accent3>
      <a:accent4>
        <a:srgbClr val="D53880"/>
      </a:accent4>
      <a:accent5>
        <a:srgbClr val="F37739"/>
      </a:accent5>
      <a:accent6>
        <a:srgbClr val="D33727"/>
      </a:accent6>
      <a:hlink>
        <a:srgbClr val="27A19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06AFF87C34B4A9FAE502430885282" ma:contentTypeVersion="18" ma:contentTypeDescription="Create a new document." ma:contentTypeScope="" ma:versionID="b898d95fc051c76c36a8629e4fd6124e">
  <xsd:schema xmlns:xsd="http://www.w3.org/2001/XMLSchema" xmlns:xs="http://www.w3.org/2001/XMLSchema" xmlns:p="http://schemas.microsoft.com/office/2006/metadata/properties" xmlns:ns2="979f5eb2-dfb5-4eac-b068-c8161158ccfc" xmlns:ns3="d331c5d9-d07c-465c-8b2b-af7db5455c54" targetNamespace="http://schemas.microsoft.com/office/2006/metadata/properties" ma:root="true" ma:fieldsID="d7818159647d387426ba7c2b8f794369" ns2:_="" ns3:_="">
    <xsd:import namespace="979f5eb2-dfb5-4eac-b068-c8161158ccfc"/>
    <xsd:import namespace="d331c5d9-d07c-465c-8b2b-af7db5455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f5eb2-dfb5-4eac-b068-c8161158c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46117c-483c-4368-8e8e-496db685c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1c5d9-d07c-465c-8b2b-af7db5455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9f21f1-efea-47fa-ba06-7d00ea56b459}" ma:internalName="TaxCatchAll" ma:showField="CatchAllData" ma:web="d331c5d9-d07c-465c-8b2b-af7db5455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31c5d9-d07c-465c-8b2b-af7db5455c54" xsi:nil="true"/>
    <lcf76f155ced4ddcb4097134ff3c332f xmlns="979f5eb2-dfb5-4eac-b068-c8161158ccfc">
      <Terms xmlns="http://schemas.microsoft.com/office/infopath/2007/PartnerControls"/>
    </lcf76f155ced4ddcb4097134ff3c332f>
    <SharedWithUsers xmlns="d331c5d9-d07c-465c-8b2b-af7db5455c54">
      <UserInfo>
        <DisplayName>Middleton Bethan Digital Group Quarry House</DisplayName>
        <AccountId>396</AccountId>
        <AccountType/>
      </UserInfo>
      <UserInfo>
        <DisplayName>SharingLinks.90a0a5de-dd3b-40e5-98c1-bb6aa528a117.OrganizationView.3b1ca027-9d50-4042-a344-285ea5c19b8e</DisplayName>
        <AccountId>40</AccountId>
        <AccountType/>
      </UserInfo>
      <UserInfo>
        <DisplayName>McDermott Jodie Digital Group Manchester Corporate HUB</DisplayName>
        <AccountId>1074</AccountId>
        <AccountType/>
      </UserInfo>
      <UserInfo>
        <DisplayName>Brown Connor DIGITAL GROUP MANCHESTER CORPORATE HUB</DisplayName>
        <AccountId>15</AccountId>
        <AccountType/>
      </UserInfo>
      <UserInfo>
        <DisplayName>Wilcox Melissa DIGITAL GROUP Manchester Corporate HUB</DisplayName>
        <AccountId>19</AccountId>
        <AccountType/>
      </UserInfo>
      <UserInfo>
        <DisplayName>Barlow Sarah DIGITAL GROUP Digital Capability</DisplayName>
        <AccountId>423</AccountId>
        <AccountType/>
      </UserInfo>
      <UserInfo>
        <DisplayName>Hanlon Phil DWP Phil Hanlon DIGITAL GROUP Peel Park Control Centre</DisplayName>
        <AccountId>899</AccountId>
        <AccountType/>
      </UserInfo>
      <UserInfo>
        <DisplayName>Ellis Teresa Digital Group Manchester Corporate HUB</DisplayName>
        <AccountId>1037</AccountId>
        <AccountType/>
      </UserInfo>
      <UserInfo>
        <DisplayName>Deignan Linda DIGITAL GROUP PEEL  PARK</DisplayName>
        <AccountId>31</AccountId>
        <AccountType/>
      </UserInfo>
      <UserInfo>
        <DisplayName>Brown Colin Digital Group Longbenton SPC</DisplayName>
        <AccountId>1300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1731DCB-79BC-4E18-98E5-0D5604088885}"/>
</file>

<file path=customXml/itemProps2.xml><?xml version="1.0" encoding="utf-8"?>
<ds:datastoreItem xmlns:ds="http://schemas.openxmlformats.org/officeDocument/2006/customXml" ds:itemID="{344740AD-4C47-4C99-9E3E-048323990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697F8D-89D8-4C6C-8762-3A5C684FD349}">
  <ds:schemaRefs>
    <ds:schemaRef ds:uri="4807bdcd-0a55-4532-9ffe-7fab0e05c157"/>
    <ds:schemaRef ds:uri="a04dbe3e-63b4-48d2-9d03-f0eb0c7bc09d"/>
    <ds:schemaRef ds:uri="ec210fe8-6d84-4bef-83cf-caa40bd682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1579</Words>
  <Application>Microsoft Office PowerPoint</Application>
  <PresentationFormat>Widescreen</PresentationFormat>
  <Paragraphs>160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Segoe UI</vt:lpstr>
      <vt:lpstr>Custom Design</vt:lpstr>
      <vt:lpstr>Custom Design</vt:lpstr>
      <vt:lpstr>Line Manager Guide to  T Levels</vt:lpstr>
      <vt:lpstr>01</vt:lpstr>
      <vt:lpstr>What are T Levels?</vt:lpstr>
      <vt:lpstr>PowerPoint Presentation</vt:lpstr>
      <vt:lpstr>PowerPoint Presentation</vt:lpstr>
      <vt:lpstr>PowerPoint Presentation</vt:lpstr>
      <vt:lpstr>Pre-boarding actions</vt:lpstr>
      <vt:lpstr>Pre-boarding actions</vt:lpstr>
      <vt:lpstr>Onboarding actions</vt:lpstr>
      <vt:lpstr>How to get a pseudo staff number</vt:lpstr>
      <vt:lpstr>PowerPoint Presentation</vt:lpstr>
      <vt:lpstr>Checklist</vt:lpstr>
      <vt:lpstr>Questions and 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Dickinson</dc:creator>
  <cp:lastModifiedBy>Yoshabel Durand</cp:lastModifiedBy>
  <cp:revision>2</cp:revision>
  <dcterms:created xsi:type="dcterms:W3CDTF">2022-09-20T07:55:42Z</dcterms:created>
  <dcterms:modified xsi:type="dcterms:W3CDTF">2024-06-11T08:00:42Z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0x010100DA506AFF87C34B4A9FAE502430885282</vt:lpwstr>
  </property>
  <property fmtid="{D5CDD505-2E9C-101B-9397-08002B2CF9AE}" pid="3" name="_dlc_DocIdItemGuid">
    <vt:lpwstr>474b0f96-fa1f-4c62-b033-8432aaeac535</vt:lpwstr>
  </property>
  <property fmtid="{D5CDD505-2E9C-101B-9397-08002B2CF9AE}" pid="4" name="MediaServiceImageTags">
    <vt:lpwstr/>
  </property>
</Properties>
</file>